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7"/>
  </p:handoutMasterIdLst>
  <p:sldIdLst>
    <p:sldId id="259" r:id="rId3"/>
    <p:sldId id="258" r:id="rId5"/>
    <p:sldId id="261" r:id="rId6"/>
    <p:sldId id="260" r:id="rId7"/>
    <p:sldId id="262" r:id="rId8"/>
    <p:sldId id="266" r:id="rId9"/>
    <p:sldId id="263" r:id="rId10"/>
    <p:sldId id="274" r:id="rId11"/>
    <p:sldId id="270" r:id="rId12"/>
    <p:sldId id="269" r:id="rId13"/>
    <p:sldId id="276" r:id="rId14"/>
    <p:sldId id="267" r:id="rId15"/>
    <p:sldId id="268" r:id="rId16"/>
  </p:sldIdLst>
  <p:sldSz cx="9144000" cy="6858000" type="screen4x3"/>
  <p:notesSz cx="6735445" cy="9865995"/>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B9B2"/>
    <a:srgbClr val="FFCCCC"/>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71403" autoAdjust="0"/>
  </p:normalViewPr>
  <p:slideViewPr>
    <p:cSldViewPr>
      <p:cViewPr varScale="1">
        <p:scale>
          <a:sx n="62" d="100"/>
          <a:sy n="62" d="100"/>
        </p:scale>
        <p:origin x="1668" y="60"/>
      </p:cViewPr>
      <p:guideLst>
        <p:guide orient="horz" pos="2140"/>
        <p:guide pos="291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9032" cy="492780"/>
          </a:xfrm>
          <a:prstGeom prst="rect">
            <a:avLst/>
          </a:prstGeom>
        </p:spPr>
        <p:txBody>
          <a:bodyPr vert="horz" lIns="94854" tIns="47428" rIns="94854" bIns="47428" rtlCol="0"/>
          <a:lstStyle>
            <a:lvl1pPr algn="l">
              <a:defRPr sz="1300"/>
            </a:lvl1pPr>
          </a:lstStyle>
          <a:p>
            <a:pPr>
              <a:defRPr/>
            </a:pPr>
            <a:endParaRPr lang="ja-JP" altLang="en-US"/>
          </a:p>
        </p:txBody>
      </p:sp>
      <p:sp>
        <p:nvSpPr>
          <p:cNvPr id="3" name="日付プレースホルダ 2"/>
          <p:cNvSpPr>
            <a:spLocks noGrp="1"/>
          </p:cNvSpPr>
          <p:nvPr>
            <p:ph type="dt" sz="quarter" idx="1"/>
          </p:nvPr>
        </p:nvSpPr>
        <p:spPr>
          <a:xfrm>
            <a:off x="3815226" y="1"/>
            <a:ext cx="2919032" cy="492780"/>
          </a:xfrm>
          <a:prstGeom prst="rect">
            <a:avLst/>
          </a:prstGeom>
        </p:spPr>
        <p:txBody>
          <a:bodyPr vert="horz" lIns="94854" tIns="47428" rIns="94854" bIns="47428" rtlCol="0"/>
          <a:lstStyle>
            <a:lvl1pPr algn="r">
              <a:defRPr sz="1300"/>
            </a:lvl1pPr>
          </a:lstStyle>
          <a:p>
            <a:pPr>
              <a:defRPr/>
            </a:pPr>
            <a:fld id="{C6284CF5-BD72-4014-9685-A17ED51EABE8}" type="datetimeFigureOut">
              <a:rPr lang="ja-JP" altLang="en-US"/>
            </a:fld>
            <a:endParaRPr lang="ja-JP" altLang="en-US"/>
          </a:p>
        </p:txBody>
      </p:sp>
      <p:sp>
        <p:nvSpPr>
          <p:cNvPr id="4" name="フッター プレースホルダ 3"/>
          <p:cNvSpPr>
            <a:spLocks noGrp="1"/>
          </p:cNvSpPr>
          <p:nvPr>
            <p:ph type="ftr" sz="quarter" idx="2"/>
          </p:nvPr>
        </p:nvSpPr>
        <p:spPr>
          <a:xfrm>
            <a:off x="0" y="9372003"/>
            <a:ext cx="2919032" cy="492780"/>
          </a:xfrm>
          <a:prstGeom prst="rect">
            <a:avLst/>
          </a:prstGeom>
        </p:spPr>
        <p:txBody>
          <a:bodyPr vert="horz" lIns="94854" tIns="47428" rIns="94854" bIns="47428" rtlCol="0" anchor="b"/>
          <a:lstStyle>
            <a:lvl1pPr algn="l">
              <a:defRPr sz="1300"/>
            </a:lvl1pPr>
          </a:lstStyle>
          <a:p>
            <a:pPr>
              <a:defRPr/>
            </a:pPr>
            <a:endParaRPr lang="ja-JP" altLang="en-US"/>
          </a:p>
        </p:txBody>
      </p:sp>
      <p:sp>
        <p:nvSpPr>
          <p:cNvPr id="5" name="スライド番号プレースホルダ 4"/>
          <p:cNvSpPr>
            <a:spLocks noGrp="1"/>
          </p:cNvSpPr>
          <p:nvPr>
            <p:ph type="sldNum" sz="quarter" idx="3"/>
          </p:nvPr>
        </p:nvSpPr>
        <p:spPr>
          <a:xfrm>
            <a:off x="3815226" y="9372003"/>
            <a:ext cx="2919032" cy="492780"/>
          </a:xfrm>
          <a:prstGeom prst="rect">
            <a:avLst/>
          </a:prstGeom>
        </p:spPr>
        <p:txBody>
          <a:bodyPr vert="horz" lIns="94854" tIns="47428" rIns="94854" bIns="47428" rtlCol="0" anchor="b"/>
          <a:lstStyle>
            <a:lvl1pPr algn="r">
              <a:defRPr sz="1300"/>
            </a:lvl1pPr>
          </a:lstStyle>
          <a:p>
            <a:pPr>
              <a:defRPr/>
            </a:pPr>
            <a:fld id="{F9D08E8B-A3F2-4CF9-A467-2FF450CCD7D9}" type="slidenum">
              <a:rPr lang="ja-JP" altLang="en-US"/>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2919032" cy="492780"/>
          </a:xfrm>
          <a:prstGeom prst="rect">
            <a:avLst/>
          </a:prstGeom>
          <a:noFill/>
          <a:ln>
            <a:noFill/>
          </a:ln>
          <a:effectLst/>
        </p:spPr>
        <p:txBody>
          <a:bodyPr vert="horz" wrap="square" lIns="94854" tIns="47428" rIns="94854" bIns="47428" numCol="1" anchor="t" anchorCtr="0" compatLnSpc="1"/>
          <a:lstStyle>
            <a:lvl1pPr>
              <a:defRPr sz="1300"/>
            </a:lvl1pPr>
          </a:lstStyle>
          <a:p>
            <a:pPr>
              <a:defRPr/>
            </a:pPr>
            <a:endParaRPr lang="en-US" altLang="ja-JP"/>
          </a:p>
        </p:txBody>
      </p:sp>
      <p:sp>
        <p:nvSpPr>
          <p:cNvPr id="4099" name="Rectangle 3"/>
          <p:cNvSpPr>
            <a:spLocks noGrp="1" noChangeArrowheads="1"/>
          </p:cNvSpPr>
          <p:nvPr>
            <p:ph type="dt" idx="1"/>
          </p:nvPr>
        </p:nvSpPr>
        <p:spPr bwMode="auto">
          <a:xfrm>
            <a:off x="3815226" y="1"/>
            <a:ext cx="2919032" cy="492780"/>
          </a:xfrm>
          <a:prstGeom prst="rect">
            <a:avLst/>
          </a:prstGeom>
          <a:noFill/>
          <a:ln>
            <a:noFill/>
          </a:ln>
          <a:effectLst/>
        </p:spPr>
        <p:txBody>
          <a:bodyPr vert="horz" wrap="square" lIns="94854" tIns="47428" rIns="94854" bIns="47428" numCol="1" anchor="t" anchorCtr="0" compatLnSpc="1"/>
          <a:lstStyle>
            <a:lvl1pPr algn="r">
              <a:defRPr sz="13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03288" y="741363"/>
            <a:ext cx="4929187" cy="3698875"/>
          </a:xfrm>
          <a:prstGeom prst="rect">
            <a:avLst/>
          </a:prstGeom>
          <a:noFill/>
          <a:ln w="9525">
            <a:solidFill>
              <a:srgbClr val="000000"/>
            </a:solidFill>
            <a:miter lim="800000"/>
          </a:ln>
        </p:spPr>
      </p:sp>
      <p:sp>
        <p:nvSpPr>
          <p:cNvPr id="4101" name="Rectangle 5"/>
          <p:cNvSpPr>
            <a:spLocks noGrp="1" noChangeArrowheads="1"/>
          </p:cNvSpPr>
          <p:nvPr>
            <p:ph type="body" sz="quarter" idx="3"/>
          </p:nvPr>
        </p:nvSpPr>
        <p:spPr bwMode="auto">
          <a:xfrm>
            <a:off x="673276" y="4686002"/>
            <a:ext cx="5389213" cy="4439611"/>
          </a:xfrm>
          <a:prstGeom prst="rect">
            <a:avLst/>
          </a:prstGeom>
          <a:noFill/>
          <a:ln>
            <a:noFill/>
          </a:ln>
          <a:effectLst/>
        </p:spPr>
        <p:txBody>
          <a:bodyPr vert="horz" wrap="square" lIns="94854" tIns="47428" rIns="94854" bIns="47428" numCol="1" anchor="t" anchorCtr="0" compatLnSpc="1"/>
          <a:lstStyle/>
          <a:p>
            <a:pPr lvl="0"/>
            <a:r>
              <a:rPr lang="ja-JP" altLang="en-US" noProof="0"/>
              <a:t>マスタ テキストの書式設定</a:t>
            </a:r>
            <a:endParaRPr lang="ja-JP" altLang="en-US" noProof="0"/>
          </a:p>
          <a:p>
            <a:pPr lvl="1"/>
            <a:r>
              <a:rPr lang="ja-JP" altLang="en-US" noProof="0"/>
              <a:t>第 </a:t>
            </a:r>
            <a:r>
              <a:rPr lang="en-US" altLang="ja-JP" noProof="0"/>
              <a:t>2 </a:t>
            </a:r>
            <a:r>
              <a:rPr lang="ja-JP" altLang="en-US" noProof="0"/>
              <a:t>レベル</a:t>
            </a:r>
            <a:endParaRPr lang="ja-JP" altLang="en-US" noProof="0"/>
          </a:p>
          <a:p>
            <a:pPr lvl="2"/>
            <a:r>
              <a:rPr lang="ja-JP" altLang="en-US" noProof="0"/>
              <a:t>第 </a:t>
            </a:r>
            <a:r>
              <a:rPr lang="en-US" altLang="ja-JP" noProof="0"/>
              <a:t>3 </a:t>
            </a:r>
            <a:r>
              <a:rPr lang="ja-JP" altLang="en-US" noProof="0"/>
              <a:t>レベル</a:t>
            </a:r>
            <a:endParaRPr lang="ja-JP" altLang="en-US" noProof="0"/>
          </a:p>
          <a:p>
            <a:pPr lvl="3"/>
            <a:r>
              <a:rPr lang="ja-JP" altLang="en-US" noProof="0"/>
              <a:t>第 </a:t>
            </a:r>
            <a:r>
              <a:rPr lang="en-US" altLang="ja-JP" noProof="0"/>
              <a:t>4 </a:t>
            </a:r>
            <a:r>
              <a:rPr lang="ja-JP" altLang="en-US" noProof="0"/>
              <a:t>レベル</a:t>
            </a:r>
            <a:endParaRPr lang="ja-JP" altLang="en-US" noProof="0"/>
          </a:p>
          <a:p>
            <a:pPr lvl="4"/>
            <a:r>
              <a:rPr lang="ja-JP" altLang="en-US" noProof="0"/>
              <a:t>第 </a:t>
            </a:r>
            <a:r>
              <a:rPr lang="en-US" altLang="ja-JP" noProof="0"/>
              <a:t>5 </a:t>
            </a:r>
            <a:r>
              <a:rPr lang="ja-JP" altLang="en-US" noProof="0"/>
              <a:t>レベル</a:t>
            </a:r>
            <a:endParaRPr lang="ja-JP" altLang="en-US" noProof="0"/>
          </a:p>
        </p:txBody>
      </p:sp>
      <p:sp>
        <p:nvSpPr>
          <p:cNvPr id="4102" name="Rectangle 6"/>
          <p:cNvSpPr>
            <a:spLocks noGrp="1" noChangeArrowheads="1"/>
          </p:cNvSpPr>
          <p:nvPr>
            <p:ph type="ftr" sz="quarter" idx="4"/>
          </p:nvPr>
        </p:nvSpPr>
        <p:spPr bwMode="auto">
          <a:xfrm>
            <a:off x="0" y="9372003"/>
            <a:ext cx="2919032" cy="492780"/>
          </a:xfrm>
          <a:prstGeom prst="rect">
            <a:avLst/>
          </a:prstGeom>
          <a:noFill/>
          <a:ln>
            <a:noFill/>
          </a:ln>
          <a:effectLst/>
        </p:spPr>
        <p:txBody>
          <a:bodyPr vert="horz" wrap="square" lIns="94854" tIns="47428" rIns="94854" bIns="47428" numCol="1" anchor="b" anchorCtr="0" compatLnSpc="1"/>
          <a:lstStyle>
            <a:lvl1pPr>
              <a:defRPr sz="1300"/>
            </a:lvl1pPr>
          </a:lstStyle>
          <a:p>
            <a:pPr>
              <a:defRPr/>
            </a:pPr>
            <a:endParaRPr lang="en-US" altLang="ja-JP"/>
          </a:p>
        </p:txBody>
      </p:sp>
      <p:sp>
        <p:nvSpPr>
          <p:cNvPr id="4103" name="Rectangle 7"/>
          <p:cNvSpPr>
            <a:spLocks noGrp="1" noChangeArrowheads="1"/>
          </p:cNvSpPr>
          <p:nvPr>
            <p:ph type="sldNum" sz="quarter" idx="5"/>
          </p:nvPr>
        </p:nvSpPr>
        <p:spPr bwMode="auto">
          <a:xfrm>
            <a:off x="3815226" y="9372003"/>
            <a:ext cx="2919032" cy="492780"/>
          </a:xfrm>
          <a:prstGeom prst="rect">
            <a:avLst/>
          </a:prstGeom>
          <a:noFill/>
          <a:ln>
            <a:noFill/>
          </a:ln>
          <a:effectLst/>
        </p:spPr>
        <p:txBody>
          <a:bodyPr vert="horz" wrap="square" lIns="94854" tIns="47428" rIns="94854" bIns="47428" numCol="1" anchor="b" anchorCtr="0" compatLnSpc="1"/>
          <a:lstStyle>
            <a:lvl1pPr algn="r">
              <a:defRPr sz="1300"/>
            </a:lvl1pPr>
          </a:lstStyle>
          <a:p>
            <a:pPr>
              <a:defRPr/>
            </a:pPr>
            <a:fld id="{01118C69-2712-4166-B3E7-0EE210C6CF4D}" type="slidenum">
              <a:rPr lang="en-US" altLang="ja-JP"/>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charset="-128"/>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charset="-128"/>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charset="-128"/>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charset="-128"/>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8</a:t>
            </a:r>
            <a:r>
              <a:rPr kumimoji="1" lang="ja-JP" altLang="en-US"/>
              <a:t>分</a:t>
            </a:r>
            <a:endParaRPr kumimoji="1" lang="ja-JP" altLang="en-US"/>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シャーベットや氷片が終末期に摂取しやすいということは聞かれるが論文化されているものはみつけられなかった。</a:t>
            </a:r>
            <a:endParaRPr kumimoji="1" lang="en-US" altLang="ja-JP" dirty="0"/>
          </a:p>
          <a:p>
            <a:endParaRPr kumimoji="1" lang="en-US" altLang="ja-JP" dirty="0"/>
          </a:p>
          <a:p>
            <a:r>
              <a:rPr kumimoji="1" lang="ja-JP" altLang="en-US" dirty="0"/>
              <a:t>今回の検討では、提供した献立内容を調査したが、実際の摂取量は確認できていない。</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miter lim="800000"/>
          </a:ln>
        </p:spPr>
        <p:txBody>
          <a:bodyPr/>
          <a:lstStyle/>
          <a:p>
            <a:fld id="{CF09B64F-D516-4050-9482-1639630B5F51}" type="slidenum">
              <a:rPr lang="en-US" altLang="ja-JP" smtClean="0"/>
            </a:fld>
            <a:endParaRPr lang="en-US" altLang="ja-JP"/>
          </a:p>
        </p:txBody>
      </p:sp>
      <p:sp>
        <p:nvSpPr>
          <p:cNvPr id="2" name="Rectangle 7"/>
          <p:cNvSpPr txBox="1">
            <a:spLocks noGrp="1" noChangeArrowheads="1"/>
          </p:cNvSpPr>
          <p:nvPr/>
        </p:nvSpPr>
        <p:spPr>
          <a:xfrm>
            <a:off x="3815226" y="9372003"/>
            <a:ext cx="2919032" cy="492780"/>
          </a:xfrm>
          <a:prstGeom prst="rect">
            <a:avLst/>
          </a:prstGeom>
          <a:noFill/>
        </p:spPr>
        <p:txBody>
          <a:bodyPr lIns="94854" tIns="47428" rIns="94854" bIns="47428" anchor="b"/>
          <a:lstStyle>
            <a:lvl1pPr eaLnBrk="0" hangingPunct="0">
              <a:defRPr sz="2300">
                <a:solidFill>
                  <a:schemeClr val="tx1"/>
                </a:solidFill>
                <a:latin typeface="Times New Roman" panose="02020603050405020304" pitchFamily="18" charset="0"/>
              </a:defRPr>
            </a:lvl1pPr>
            <a:lvl2pPr marL="716280" indent="-275590" eaLnBrk="0" hangingPunct="0">
              <a:defRPr sz="2300">
                <a:solidFill>
                  <a:schemeClr val="tx1"/>
                </a:solidFill>
                <a:latin typeface="Times New Roman" panose="02020603050405020304" pitchFamily="18" charset="0"/>
              </a:defRPr>
            </a:lvl2pPr>
            <a:lvl3pPr marL="1101725" indent="-220345" eaLnBrk="0" hangingPunct="0">
              <a:defRPr sz="2300">
                <a:solidFill>
                  <a:schemeClr val="tx1"/>
                </a:solidFill>
                <a:latin typeface="Times New Roman" panose="02020603050405020304" pitchFamily="18" charset="0"/>
              </a:defRPr>
            </a:lvl3pPr>
            <a:lvl4pPr marL="1542415" indent="-220345" eaLnBrk="0" hangingPunct="0">
              <a:defRPr sz="2300">
                <a:solidFill>
                  <a:schemeClr val="tx1"/>
                </a:solidFill>
                <a:latin typeface="Times New Roman" panose="02020603050405020304" pitchFamily="18" charset="0"/>
              </a:defRPr>
            </a:lvl4pPr>
            <a:lvl5pPr marL="1982470" indent="-220345" eaLnBrk="0" hangingPunct="0">
              <a:defRPr sz="2300">
                <a:solidFill>
                  <a:schemeClr val="tx1"/>
                </a:solidFill>
                <a:latin typeface="Times New Roman" panose="02020603050405020304" pitchFamily="18" charset="0"/>
              </a:defRPr>
            </a:lvl5pPr>
            <a:lvl6pPr marL="2423160" indent="-220345" eaLnBrk="0" fontAlgn="base" hangingPunct="0">
              <a:spcBef>
                <a:spcPct val="0"/>
              </a:spcBef>
              <a:spcAft>
                <a:spcPct val="0"/>
              </a:spcAft>
              <a:defRPr sz="2300">
                <a:solidFill>
                  <a:schemeClr val="tx1"/>
                </a:solidFill>
                <a:latin typeface="Times New Roman" panose="02020603050405020304" pitchFamily="18" charset="0"/>
              </a:defRPr>
            </a:lvl6pPr>
            <a:lvl7pPr marL="2863850" indent="-220345" eaLnBrk="0" fontAlgn="base" hangingPunct="0">
              <a:spcBef>
                <a:spcPct val="0"/>
              </a:spcBef>
              <a:spcAft>
                <a:spcPct val="0"/>
              </a:spcAft>
              <a:defRPr sz="2300">
                <a:solidFill>
                  <a:schemeClr val="tx1"/>
                </a:solidFill>
                <a:latin typeface="Times New Roman" panose="02020603050405020304" pitchFamily="18" charset="0"/>
              </a:defRPr>
            </a:lvl7pPr>
            <a:lvl8pPr marL="3304540" indent="-220345" eaLnBrk="0" fontAlgn="base" hangingPunct="0">
              <a:spcBef>
                <a:spcPct val="0"/>
              </a:spcBef>
              <a:spcAft>
                <a:spcPct val="0"/>
              </a:spcAft>
              <a:defRPr sz="2300">
                <a:solidFill>
                  <a:schemeClr val="tx1"/>
                </a:solidFill>
                <a:latin typeface="Times New Roman" panose="02020603050405020304" pitchFamily="18" charset="0"/>
              </a:defRPr>
            </a:lvl8pPr>
            <a:lvl9pPr marL="3745230" indent="-220345" eaLnBrk="0" fontAlgn="base" hangingPunct="0">
              <a:spcBef>
                <a:spcPct val="0"/>
              </a:spcBef>
              <a:spcAft>
                <a:spcPct val="0"/>
              </a:spcAft>
              <a:defRPr sz="2300">
                <a:solidFill>
                  <a:schemeClr val="tx1"/>
                </a:solidFill>
                <a:latin typeface="Times New Roman" panose="02020603050405020304" pitchFamily="18" charset="0"/>
              </a:defRPr>
            </a:lvl9pPr>
          </a:lstStyle>
          <a:p>
            <a:pPr algn="r" eaLnBrk="1" fontAlgn="auto" hangingPunct="1">
              <a:spcBef>
                <a:spcPts val="0"/>
              </a:spcBef>
              <a:spcAft>
                <a:spcPts val="0"/>
              </a:spcAft>
              <a:defRPr/>
            </a:pPr>
            <a:fld id="{40D4CDA4-A2BA-4037-ADFA-5C0241961C54}" type="slidenum">
              <a:rPr lang="en-US" altLang="ja-JP" sz="1300">
                <a:ea typeface="+mn-ea"/>
              </a:rPr>
            </a:fld>
            <a:endParaRPr lang="en-US" altLang="ja-JP" sz="1300" dirty="0">
              <a:ea typeface="+mn-ea"/>
            </a:endParaRPr>
          </a:p>
        </p:txBody>
      </p:sp>
      <p:sp>
        <p:nvSpPr>
          <p:cNvPr id="4100" name="Rectangle 2"/>
          <p:cNvSpPr>
            <a:spLocks noGrp="1" noRot="1" noChangeAspect="1" noChangeArrowheads="1" noTextEdit="1"/>
          </p:cNvSpPr>
          <p:nvPr>
            <p:ph type="sldImg"/>
          </p:nvPr>
        </p:nvSpPr>
        <p:spPr/>
      </p:sp>
      <p:sp>
        <p:nvSpPr>
          <p:cNvPr id="4101" name="Rectangle 3"/>
          <p:cNvSpPr>
            <a:spLocks noGrp="1" noChangeArrowheads="1"/>
          </p:cNvSpPr>
          <p:nvPr>
            <p:ph type="body" idx="1"/>
          </p:nvPr>
        </p:nvSpPr>
        <p:spPr>
          <a:noFill/>
        </p:spPr>
        <p:txBody>
          <a:bodyPr/>
          <a:lstStyle/>
          <a:p>
            <a:pPr eaLnBrk="1" hangingPunct="1"/>
            <a:r>
              <a:rPr lang="en-US" altLang="ja-JP" dirty="0"/>
              <a:t>COI</a:t>
            </a:r>
            <a:r>
              <a:rPr lang="ja-JP" altLang="en-US" dirty="0"/>
              <a:t>開示情報はありません</a:t>
            </a:r>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終末期の定義</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肝胆膵、胃がんの順で多かった。</a:t>
            </a:r>
            <a:endParaRPr kumimoji="1" lang="ja-JP" altLang="en-US" dirty="0"/>
          </a:p>
          <a:p>
            <a:endParaRPr kumimoji="1" lang="ja-JP" altLang="en-US" dirty="0"/>
          </a:p>
          <a:p>
            <a:r>
              <a:rPr kumimoji="1" lang="ja-JP" altLang="en-US" dirty="0"/>
              <a:t>在院日数</a:t>
            </a:r>
            <a:r>
              <a:rPr kumimoji="1" lang="en-US" altLang="ja-JP" dirty="0"/>
              <a:t>42(8</a:t>
            </a:r>
            <a:r>
              <a:rPr kumimoji="1" lang="ja-JP" altLang="en-US" dirty="0"/>
              <a:t>～</a:t>
            </a:r>
            <a:r>
              <a:rPr kumimoji="1" lang="en-US" altLang="ja-JP" dirty="0"/>
              <a:t>100</a:t>
            </a:r>
            <a:r>
              <a:rPr kumimoji="1" lang="ja-JP" altLang="en-US" dirty="0"/>
              <a:t>日</a:t>
            </a:r>
            <a:r>
              <a:rPr kumimoji="1" lang="en-US" altLang="ja-JP"/>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食のエネルギー量は</a:t>
            </a:r>
            <a:r>
              <a:rPr kumimoji="1" lang="en-US" altLang="ja-JP" dirty="0"/>
              <a:t>188kcal</a:t>
            </a:r>
            <a:r>
              <a:rPr kumimoji="1" lang="ja-JP" altLang="en-US" dirty="0"/>
              <a:t>と低く、品数も</a:t>
            </a:r>
            <a:r>
              <a:rPr kumimoji="1" lang="en-US" altLang="ja-JP" dirty="0"/>
              <a:t>3</a:t>
            </a:r>
            <a:r>
              <a:rPr kumimoji="1" lang="ja-JP" altLang="en-US" dirty="0"/>
              <a:t>品と少なかった。</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献立の主食のありなしは半々</a:t>
            </a:r>
            <a:endParaRPr kumimoji="1" lang="ja-JP" altLang="en-US" dirty="0"/>
          </a:p>
          <a:p>
            <a:r>
              <a:rPr kumimoji="1" lang="ja-JP" altLang="en-US" dirty="0"/>
              <a:t>主食ありの場合の主食の種類。</a:t>
            </a:r>
            <a:endParaRPr kumimoji="1" lang="ja-JP" altLang="en-US" dirty="0"/>
          </a:p>
          <a:p>
            <a:r>
              <a:rPr kumimoji="1" lang="ja-JP" altLang="en-US" dirty="0"/>
              <a:t>重湯から全粥までの粥が</a:t>
            </a:r>
            <a:r>
              <a:rPr kumimoji="1" lang="en-US" altLang="ja-JP" dirty="0"/>
              <a:t>88</a:t>
            </a:r>
            <a:r>
              <a:rPr kumimoji="1" lang="ja-JP" altLang="en-US" dirty="0"/>
              <a:t>％と高い割合だった。</a:t>
            </a:r>
            <a:endParaRPr kumimoji="1" lang="ja-JP" altLang="en-US" dirty="0"/>
          </a:p>
          <a:p>
            <a:r>
              <a:rPr kumimoji="1" lang="ja-JP" altLang="en-US" dirty="0"/>
              <a:t>また粥の</a:t>
            </a:r>
            <a:r>
              <a:rPr kumimoji="1" lang="en-US" altLang="ja-JP" dirty="0"/>
              <a:t>1</a:t>
            </a:r>
            <a:r>
              <a:rPr kumimoji="1" lang="ja-JP" altLang="en-US" dirty="0"/>
              <a:t>食の量はすべてが</a:t>
            </a:r>
            <a:r>
              <a:rPr kumimoji="1" lang="en-US" altLang="ja-JP" dirty="0"/>
              <a:t>110g</a:t>
            </a:r>
            <a:r>
              <a:rPr kumimoji="1" lang="ja-JP" altLang="en-US" dirty="0"/>
              <a:t>以下と通常量の半分以下だった。</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eaLnBrk="0" hangingPunct="0">
              <a:spcBef>
                <a:spcPct val="30000"/>
              </a:spcBef>
              <a:defRPr/>
            </a:pPr>
            <a:r>
              <a:rPr kumimoji="1" lang="ja-JP" altLang="en-US" dirty="0"/>
              <a:t>品目を咀嚼不要か咀嚼が必要かで分類した。</a:t>
            </a:r>
            <a:endParaRPr kumimoji="1" lang="ja-JP" altLang="en-US" dirty="0"/>
          </a:p>
          <a:p>
            <a:pPr lvl="0" eaLnBrk="0" hangingPunct="0">
              <a:spcBef>
                <a:spcPct val="30000"/>
              </a:spcBef>
              <a:defRPr/>
            </a:pPr>
            <a:r>
              <a:rPr kumimoji="1" lang="ja-JP" altLang="en-US" dirty="0"/>
              <a:t>咀嚼不要な品目が大半をしめていた。</a:t>
            </a:r>
            <a:endParaRPr kumimoji="1" lang="ja-JP" altLang="en-US" dirty="0"/>
          </a:p>
          <a:p>
            <a:pPr lvl="0" eaLnBrk="0" hangingPunct="0">
              <a:spcBef>
                <a:spcPct val="30000"/>
              </a:spcBef>
              <a:defRPr/>
            </a:pPr>
            <a:r>
              <a:rPr kumimoji="1" lang="ja-JP" altLang="en-US" dirty="0"/>
              <a:t>品目の提供回数ではひと口氷片</a:t>
            </a:r>
            <a:r>
              <a:rPr kumimoji="1" lang="en-US" altLang="ja-JP" dirty="0"/>
              <a:t>51</a:t>
            </a:r>
            <a:r>
              <a:rPr kumimoji="1" lang="ja-JP" altLang="en-US" dirty="0"/>
              <a:t>回、味噌汁具なし４１回、果物</a:t>
            </a:r>
            <a:r>
              <a:rPr kumimoji="1" lang="en-US" altLang="ja-JP" dirty="0"/>
              <a:t>37</a:t>
            </a:r>
            <a:r>
              <a:rPr kumimoji="1" lang="ja-JP" altLang="en-US" dirty="0"/>
              <a:t>回の順で多かった。</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1" lang="ja-JP" altLang="ja-JP" sz="1200" kern="1200" dirty="0">
                <a:solidFill>
                  <a:schemeClr val="tx1"/>
                </a:solidFill>
                <a:latin typeface="+mn-ea"/>
                <a:ea typeface="ＭＳ Ｐ明朝" panose="02020600040205080304" charset="-128"/>
                <a:cs typeface="+mn-cs"/>
              </a:rPr>
              <a:t>本検討における</a:t>
            </a:r>
            <a:r>
              <a:rPr kumimoji="1" lang="ja-JP" altLang="en-US" sz="1200" kern="1200" dirty="0">
                <a:solidFill>
                  <a:schemeClr val="tx1"/>
                </a:solidFill>
                <a:latin typeface="+mn-ea"/>
                <a:ea typeface="ＭＳ Ｐ明朝" panose="02020600040205080304" charset="-128"/>
                <a:cs typeface="+mn-cs"/>
              </a:rPr>
              <a:t>ひとくち氷片と</a:t>
            </a:r>
            <a:r>
              <a:rPr kumimoji="1" lang="ja-JP" altLang="ja-JP" sz="1200" kern="1200" dirty="0">
                <a:solidFill>
                  <a:schemeClr val="tx1"/>
                </a:solidFill>
                <a:latin typeface="+mn-ea"/>
                <a:ea typeface="ＭＳ Ｐ明朝" panose="02020600040205080304" charset="-128"/>
                <a:cs typeface="+mn-cs"/>
              </a:rPr>
              <a:t>は</a:t>
            </a:r>
            <a:r>
              <a:rPr kumimoji="1" lang="ja-JP" altLang="en-US" sz="1200" kern="1200" dirty="0">
                <a:solidFill>
                  <a:schemeClr val="tx1"/>
                </a:solidFill>
                <a:latin typeface="+mn-ea"/>
                <a:ea typeface="ＭＳ Ｐ明朝" panose="02020600040205080304" charset="-128"/>
                <a:cs typeface="+mn-cs"/>
              </a:rPr>
              <a:t>、ビタミンミネラル補充目的の</a:t>
            </a:r>
            <a:r>
              <a:rPr kumimoji="1" lang="ja-JP" altLang="ja-JP" sz="1200" kern="1200" dirty="0">
                <a:solidFill>
                  <a:schemeClr val="tx1"/>
                </a:solidFill>
                <a:latin typeface="+mn-ea"/>
                <a:ea typeface="ＭＳ Ｐ明朝" panose="02020600040205080304" charset="-128"/>
                <a:cs typeface="+mn-cs"/>
              </a:rPr>
              <a:t>栄養補助食品のジュースとゼリーを混ぜ製氷機で凍らせ</a:t>
            </a:r>
            <a:r>
              <a:rPr kumimoji="1" lang="ja-JP" altLang="en-US" sz="1200" kern="1200" dirty="0">
                <a:solidFill>
                  <a:schemeClr val="tx1"/>
                </a:solidFill>
                <a:latin typeface="+mn-ea"/>
                <a:ea typeface="ＭＳ Ｐ明朝" panose="02020600040205080304" charset="-128"/>
                <a:cs typeface="+mn-cs"/>
              </a:rPr>
              <a:t>た</a:t>
            </a:r>
            <a:r>
              <a:rPr kumimoji="1" lang="ja-JP" altLang="ja-JP" sz="1200" kern="1200" dirty="0">
                <a:solidFill>
                  <a:schemeClr val="tx1"/>
                </a:solidFill>
                <a:latin typeface="+mn-ea"/>
                <a:ea typeface="ＭＳ Ｐ明朝" panose="02020600040205080304" charset="-128"/>
                <a:cs typeface="+mn-cs"/>
              </a:rPr>
              <a:t>ものである。</a:t>
            </a:r>
            <a:endParaRPr kumimoji="1" lang="en-US" altLang="ja-JP" sz="1200" kern="1200" dirty="0">
              <a:solidFill>
                <a:schemeClr val="tx1"/>
              </a:solidFill>
              <a:latin typeface="+mn-ea"/>
              <a:ea typeface="ＭＳ Ｐ明朝" panose="02020600040205080304" charset="-128"/>
              <a:cs typeface="+mn-cs"/>
            </a:endParaRPr>
          </a:p>
          <a:p>
            <a:pPr marL="0" marR="0" lvl="0" indent="0" algn="l" defTabSz="914400" rtl="0" eaLnBrk="0" fontAlgn="base" latinLnBrk="0" hangingPunct="0">
              <a:lnSpc>
                <a:spcPct val="100000"/>
              </a:lnSpc>
              <a:spcBef>
                <a:spcPct val="30000"/>
              </a:spcBef>
              <a:spcAft>
                <a:spcPct val="0"/>
              </a:spcAft>
              <a:buClrTx/>
              <a:buSzTx/>
              <a:buFontTx/>
              <a:buNone/>
              <a:defRPr/>
            </a:pPr>
            <a:r>
              <a:rPr kumimoji="1" lang="ja-JP" altLang="en-US" sz="1200" kern="1200" dirty="0">
                <a:solidFill>
                  <a:schemeClr val="tx1"/>
                </a:solidFill>
                <a:latin typeface="+mn-ea"/>
                <a:ea typeface="ＭＳ Ｐ明朝" panose="02020600040205080304" charset="-128"/>
                <a:cs typeface="+mn-cs"/>
              </a:rPr>
              <a:t>一般病棟で食欲不振時に、ビタミンミネラル摂取ができるように考案したもので、</a:t>
            </a:r>
            <a:endParaRPr kumimoji="1" lang="en-US" altLang="ja-JP" sz="1200" kern="1200" dirty="0">
              <a:solidFill>
                <a:schemeClr val="tx1"/>
              </a:solidFill>
              <a:latin typeface="+mn-ea"/>
              <a:ea typeface="ＭＳ Ｐ明朝" panose="02020600040205080304" charset="-128"/>
              <a:cs typeface="+mn-cs"/>
            </a:endParaRPr>
          </a:p>
          <a:p>
            <a:pPr marL="0" marR="0" lvl="0" indent="0" algn="l" defTabSz="914400" rtl="0" eaLnBrk="0" fontAlgn="base" latinLnBrk="0" hangingPunct="0">
              <a:lnSpc>
                <a:spcPct val="100000"/>
              </a:lnSpc>
              <a:spcBef>
                <a:spcPct val="30000"/>
              </a:spcBef>
              <a:spcAft>
                <a:spcPct val="0"/>
              </a:spcAft>
              <a:buClrTx/>
              <a:buSzTx/>
              <a:buFontTx/>
              <a:buNone/>
              <a:defRPr/>
            </a:pPr>
            <a:r>
              <a:rPr kumimoji="1" lang="ja-JP" altLang="en-US" sz="1200" kern="1200" dirty="0">
                <a:solidFill>
                  <a:schemeClr val="tx1"/>
                </a:solidFill>
                <a:latin typeface="+mn-ea"/>
                <a:ea typeface="ＭＳ Ｐ明朝" panose="02020600040205080304" charset="-128"/>
                <a:cs typeface="+mn-cs"/>
              </a:rPr>
              <a:t>毎食に</a:t>
            </a:r>
            <a:r>
              <a:rPr kumimoji="1" lang="en-US" altLang="ja-JP" sz="1200" kern="1200" dirty="0">
                <a:solidFill>
                  <a:schemeClr val="tx1"/>
                </a:solidFill>
                <a:latin typeface="+mn-ea"/>
                <a:ea typeface="ＭＳ Ｐ明朝" panose="02020600040205080304" charset="-128"/>
                <a:cs typeface="+mn-cs"/>
              </a:rPr>
              <a:t>1</a:t>
            </a:r>
            <a:r>
              <a:rPr kumimoji="1" lang="ja-JP" altLang="en-US" sz="1200" kern="1200" dirty="0">
                <a:solidFill>
                  <a:schemeClr val="tx1"/>
                </a:solidFill>
                <a:latin typeface="+mn-ea"/>
                <a:ea typeface="ＭＳ Ｐ明朝" panose="02020600040205080304" charset="-128"/>
                <a:cs typeface="+mn-cs"/>
              </a:rPr>
              <a:t>粒づつ摂取していただくことで、量の負担がなく摂取率がよい。</a:t>
            </a:r>
            <a:endParaRPr kumimoji="1" lang="en-US" altLang="ja-JP" sz="1200" kern="1200" dirty="0">
              <a:solidFill>
                <a:schemeClr val="tx1"/>
              </a:solidFill>
              <a:latin typeface="+mn-ea"/>
              <a:ea typeface="ＭＳ Ｐ明朝" panose="02020600040205080304" charset="-128"/>
              <a:cs typeface="+mn-cs"/>
            </a:endParaRPr>
          </a:p>
          <a:p>
            <a:pPr marL="0" marR="0" lvl="0" indent="0" algn="l" defTabSz="914400" rtl="0" eaLnBrk="0" fontAlgn="base" latinLnBrk="0" hangingPunct="0">
              <a:lnSpc>
                <a:spcPct val="100000"/>
              </a:lnSpc>
              <a:spcBef>
                <a:spcPct val="30000"/>
              </a:spcBef>
              <a:spcAft>
                <a:spcPct val="0"/>
              </a:spcAft>
              <a:buClrTx/>
              <a:buSzTx/>
              <a:buFontTx/>
              <a:buNone/>
              <a:defRPr/>
            </a:pPr>
            <a:endParaRPr kumimoji="1" lang="en-US" altLang="ja-JP" sz="1200" kern="1200" dirty="0">
              <a:solidFill>
                <a:schemeClr val="tx1"/>
              </a:solidFill>
              <a:latin typeface="+mn-ea"/>
              <a:ea typeface="ＭＳ Ｐ明朝" panose="02020600040205080304" charset="-128"/>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1118C69-2712-4166-B3E7-0EE210C6CF4D}" type="slidenum">
              <a:rPr lang="en-US" altLang="ja-JP" smtClean="0"/>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529089E6-1DFE-4138-BE4D-DF7E091C0D94}" type="slidenum">
              <a:rPr lang="en-US" altLang="ja-JP"/>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CC0E64EE-0392-4D6F-83B5-650F11519C43}" type="slidenum">
              <a:rPr lang="en-US" altLang="ja-JP"/>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51B82951-99D3-479F-8179-0119276ACBA0}" type="slidenum">
              <a:rPr lang="en-US" altLang="ja-JP"/>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4E046866-4CDD-4051-8C21-DCC321BD759A}" type="slidenum">
              <a:rPr lang="en-US" altLang="ja-JP"/>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FB172EE7-4573-423C-9E72-128ED502BC81}" type="slidenum">
              <a:rPr lang="en-US" altLang="ja-JP"/>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92D1494D-6B1F-469A-BD51-A401ACAA8437}" type="slidenum">
              <a:rPr lang="en-US" altLang="ja-JP"/>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endParaRPr lang="ja-JP" altLang="en-US"/>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endParaRPr lang="ja-JP" altLang="en-US"/>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vl1pPr>
          </a:lstStyle>
          <a:p>
            <a:pPr>
              <a:defRPr/>
            </a:pPr>
            <a:fld id="{276D8305-9EF4-47BA-9D83-3221E932D418}" type="slidenum">
              <a:rPr lang="en-US" altLang="ja-JP"/>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vl1pPr>
          </a:lstStyle>
          <a:p>
            <a:pPr>
              <a:defRPr/>
            </a:pPr>
            <a:fld id="{2E3E975B-F6F7-4ADB-B051-F61096054FFC}" type="slidenum">
              <a:rPr lang="en-US" altLang="ja-JP"/>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vl1pPr>
          </a:lstStyle>
          <a:p>
            <a:pPr>
              <a:defRPr/>
            </a:pPr>
            <a:fld id="{DFA79910-A8A6-446C-B29D-1B3742800DFE}" type="slidenum">
              <a:rPr lang="en-US" altLang="ja-JP"/>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endParaRPr lang="ja-JP"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42C238EA-A144-48FB-BC40-C97363A4D47C}" type="slidenum">
              <a:rPr lang="en-US" altLang="ja-JP"/>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endParaRPr lang="ja-JP"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55E6E65F-BDC6-4A01-A7DB-60F962FB6D39}" type="slidenum">
              <a:rPr lang="en-US" altLang="ja-JP"/>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ja-JP" altLang="en-US"/>
              <a:t>マスタ タイトルの書式設定</a:t>
            </a:r>
            <a:endParaRPr lang="ja-JP" altLang="en-US"/>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ja-JP" altLang="en-US"/>
              <a:t>マスタ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a:defRPr sz="1400"/>
            </a:lvl1pPr>
          </a:lstStyle>
          <a:p>
            <a:pPr>
              <a:defRPr/>
            </a:pPr>
            <a:fld id="{FD9F8C44-0698-438A-A352-AB2DB0349E01}" type="slidenum">
              <a:rPr lang="en-US" altLang="ja-JP"/>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268760"/>
            <a:ext cx="7772400" cy="1470025"/>
          </a:xfrm>
        </p:spPr>
        <p:txBody>
          <a:bodyPr/>
          <a:lstStyle/>
          <a:p>
            <a:pPr algn="l"/>
            <a:r>
              <a:rPr lang="ja-JP" altLang="ja-JP" sz="3600" dirty="0"/>
              <a:t>終末期がん患者が求める食事の検討</a:t>
            </a:r>
            <a:endParaRPr lang="ja-JP" altLang="ja-JP" sz="3600" dirty="0"/>
          </a:p>
        </p:txBody>
      </p:sp>
      <p:sp>
        <p:nvSpPr>
          <p:cNvPr id="3" name="サブタイトル 2"/>
          <p:cNvSpPr>
            <a:spLocks noGrp="1"/>
          </p:cNvSpPr>
          <p:nvPr>
            <p:ph type="subTitle" idx="1"/>
          </p:nvPr>
        </p:nvSpPr>
        <p:spPr>
          <a:xfrm>
            <a:off x="2502535" y="4788535"/>
            <a:ext cx="6400800" cy="1229995"/>
          </a:xfrm>
        </p:spPr>
        <p:txBody>
          <a:bodyPr/>
          <a:lstStyle/>
          <a:p>
            <a:pPr algn="l"/>
            <a:r>
              <a:rPr kumimoji="1" lang="ja-JP" altLang="en-US" sz="2800" dirty="0">
                <a:latin typeface="+mj-ea"/>
                <a:ea typeface="+mj-ea"/>
              </a:rPr>
              <a:t>中津市立中津市民病院　栄養科　</a:t>
            </a:r>
            <a:endParaRPr lang="en-US" altLang="ja-JP" sz="2800" dirty="0">
              <a:latin typeface="+mj-ea"/>
              <a:ea typeface="+mj-ea"/>
            </a:endParaRPr>
          </a:p>
          <a:p>
            <a:pPr algn="l"/>
            <a:r>
              <a:rPr lang="ja-JP" altLang="en-US" sz="2800" dirty="0">
                <a:latin typeface="+mj-ea"/>
                <a:ea typeface="+mj-ea"/>
              </a:rPr>
              <a:t>　　　　　　　　　　　 　　　　 末永朋子　</a:t>
            </a:r>
            <a:r>
              <a:rPr kumimoji="1" lang="ja-JP" altLang="en-US" sz="1800" dirty="0">
                <a:latin typeface="+mj-ea"/>
                <a:ea typeface="+mj-ea"/>
              </a:rPr>
              <a:t>　</a:t>
            </a:r>
            <a:endParaRPr lang="en-US" altLang="ja-JP" sz="1800" dirty="0">
              <a:latin typeface="+mj-ea"/>
              <a:ea typeface="+mj-ea"/>
            </a:endParaRPr>
          </a:p>
          <a:p>
            <a:pPr algn="just"/>
            <a:r>
              <a:rPr kumimoji="1" lang="ja-JP" altLang="en-US" sz="2800" dirty="0">
                <a:latin typeface="+mj-ea"/>
                <a:ea typeface="+mj-ea"/>
              </a:rPr>
              <a:t>　　　　　　　　　　　　　　　　　　　</a:t>
            </a:r>
            <a:endParaRPr kumimoji="1" lang="ja-JP" altLang="en-US" sz="2800" dirty="0">
              <a:latin typeface="+mj-ea"/>
              <a:ea typeface="+mj-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96773" y="838751"/>
            <a:ext cx="1422184" cy="584775"/>
          </a:xfrm>
          <a:prstGeom prst="rect">
            <a:avLst/>
          </a:prstGeom>
          <a:noFill/>
        </p:spPr>
        <p:txBody>
          <a:bodyPr wrap="none" rtlCol="0">
            <a:spAutoFit/>
          </a:bodyPr>
          <a:lstStyle/>
          <a:p>
            <a:r>
              <a:rPr kumimoji="1" lang="en-US" altLang="ja-JP" sz="3200" b="1" dirty="0"/>
              <a:t>【</a:t>
            </a:r>
            <a:r>
              <a:rPr kumimoji="1" lang="ja-JP" altLang="en-US" sz="3200" b="1" dirty="0"/>
              <a:t>考察</a:t>
            </a:r>
            <a:r>
              <a:rPr kumimoji="1" lang="en-US" altLang="ja-JP" sz="3200" b="1" dirty="0"/>
              <a:t>】</a:t>
            </a:r>
            <a:endParaRPr kumimoji="1" lang="ja-JP" altLang="en-US" sz="3200" b="1" dirty="0"/>
          </a:p>
        </p:txBody>
      </p:sp>
      <p:sp>
        <p:nvSpPr>
          <p:cNvPr id="5" name="正方形/長方形 4"/>
          <p:cNvSpPr/>
          <p:nvPr/>
        </p:nvSpPr>
        <p:spPr>
          <a:xfrm>
            <a:off x="342265" y="2141220"/>
            <a:ext cx="8459470" cy="1641475"/>
          </a:xfrm>
          <a:prstGeom prst="rect">
            <a:avLst/>
          </a:prstGeom>
        </p:spPr>
        <p:txBody>
          <a:bodyPr wrap="square">
            <a:spAutoFit/>
          </a:bodyPr>
          <a:lstStyle/>
          <a:p>
            <a:pPr lvl="0" eaLnBrk="0" hangingPunct="0">
              <a:spcBef>
                <a:spcPct val="30000"/>
              </a:spcBef>
              <a:defRPr/>
            </a:pPr>
            <a:r>
              <a:rPr lang="ja-JP" altLang="en-US" sz="2800" dirty="0">
                <a:latin typeface="+mn-ea"/>
                <a:ea typeface="+mn-ea"/>
              </a:rPr>
              <a:t>今回の検討では、主食は少量のかゆ、主食以外の品目</a:t>
            </a:r>
            <a:endParaRPr lang="ja-JP" altLang="en-US" sz="2800" dirty="0">
              <a:latin typeface="+mn-ea"/>
              <a:ea typeface="+mn-ea"/>
            </a:endParaRPr>
          </a:p>
          <a:p>
            <a:pPr lvl="0" eaLnBrk="0" hangingPunct="0">
              <a:spcBef>
                <a:spcPct val="30000"/>
              </a:spcBef>
              <a:defRPr/>
            </a:pPr>
            <a:r>
              <a:rPr lang="ja-JP" altLang="en-US" sz="2800" dirty="0">
                <a:latin typeface="+mn-ea"/>
                <a:ea typeface="+mn-ea"/>
              </a:rPr>
              <a:t>は咀嚼不要な食形態のものが多く、</a:t>
            </a:r>
            <a:r>
              <a:rPr lang="ja-JP" altLang="en-US" sz="2800" dirty="0">
                <a:latin typeface="+mn-ea"/>
                <a:ea typeface="+mn-ea"/>
              </a:rPr>
              <a:t>その中でもひと口</a:t>
            </a:r>
            <a:endParaRPr lang="ja-JP" altLang="en-US" sz="2800" dirty="0">
              <a:latin typeface="+mn-ea"/>
              <a:ea typeface="+mn-ea"/>
            </a:endParaRPr>
          </a:p>
          <a:p>
            <a:pPr lvl="0" eaLnBrk="0" hangingPunct="0">
              <a:spcBef>
                <a:spcPct val="30000"/>
              </a:spcBef>
              <a:defRPr/>
            </a:pPr>
            <a:r>
              <a:rPr lang="ja-JP" altLang="en-US" sz="2800" dirty="0">
                <a:latin typeface="+mn-ea"/>
                <a:ea typeface="+mn-ea"/>
              </a:rPr>
              <a:t>氷片の提供頻度が高かった。</a:t>
            </a:r>
            <a:endParaRPr lang="en-US" altLang="ja-JP" sz="2400" dirty="0">
              <a:latin typeface="+mn-ea"/>
              <a:ea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85343" y="461561"/>
            <a:ext cx="1422184" cy="584775"/>
          </a:xfrm>
          <a:prstGeom prst="rect">
            <a:avLst/>
          </a:prstGeom>
          <a:noFill/>
        </p:spPr>
        <p:txBody>
          <a:bodyPr wrap="none" rtlCol="0">
            <a:spAutoFit/>
          </a:bodyPr>
          <a:lstStyle/>
          <a:p>
            <a:r>
              <a:rPr kumimoji="1" lang="en-US" altLang="ja-JP" sz="3200" b="1" dirty="0"/>
              <a:t>【</a:t>
            </a:r>
            <a:r>
              <a:rPr kumimoji="1" lang="ja-JP" altLang="en-US" sz="3200" b="1" dirty="0"/>
              <a:t>考察</a:t>
            </a:r>
            <a:r>
              <a:rPr kumimoji="1" lang="en-US" altLang="ja-JP" sz="3200" b="1" dirty="0"/>
              <a:t>】</a:t>
            </a:r>
            <a:endParaRPr kumimoji="1" lang="ja-JP" altLang="en-US" sz="3200" b="1" dirty="0"/>
          </a:p>
        </p:txBody>
      </p:sp>
      <p:sp>
        <p:nvSpPr>
          <p:cNvPr id="5" name="正方形/長方形 4"/>
          <p:cNvSpPr/>
          <p:nvPr/>
        </p:nvSpPr>
        <p:spPr>
          <a:xfrm>
            <a:off x="41910" y="1315720"/>
            <a:ext cx="8910320" cy="4485005"/>
          </a:xfrm>
          <a:prstGeom prst="rect">
            <a:avLst/>
          </a:prstGeom>
        </p:spPr>
        <p:txBody>
          <a:bodyPr wrap="square">
            <a:spAutoFit/>
          </a:bodyPr>
          <a:lstStyle/>
          <a:p>
            <a:pPr lvl="0" eaLnBrk="0" hangingPunct="0">
              <a:spcBef>
                <a:spcPct val="30000"/>
              </a:spcBef>
              <a:defRPr/>
            </a:pPr>
            <a:r>
              <a:rPr lang="ja-JP" altLang="en-US" sz="2800" dirty="0">
                <a:latin typeface="+mn-ea"/>
                <a:ea typeface="+mn-ea"/>
              </a:rPr>
              <a:t>終末期がん患者が死亡前</a:t>
            </a:r>
            <a:r>
              <a:rPr lang="en-US" altLang="ja-JP" sz="2800" dirty="0">
                <a:latin typeface="+mn-ea"/>
                <a:ea typeface="+mn-ea"/>
              </a:rPr>
              <a:t>1</a:t>
            </a:r>
            <a:r>
              <a:rPr lang="ja-JP" altLang="en-US" sz="2800" dirty="0">
                <a:latin typeface="+mn-ea"/>
                <a:ea typeface="+mn-ea"/>
              </a:rPr>
              <a:t>週間以内に摂取している食形態はやわらかいものが多く、食事形態調整は経口摂取を維持できる要因の１つと報告されている。</a:t>
            </a:r>
            <a:r>
              <a:rPr lang="en-US" altLang="ja-JP" sz="2800" dirty="0">
                <a:latin typeface="+mn-ea"/>
                <a:ea typeface="+mn-ea"/>
              </a:rPr>
              <a:t>³⁾</a:t>
            </a:r>
            <a:endParaRPr lang="en-US" altLang="ja-JP" sz="2800" dirty="0">
              <a:latin typeface="+mn-ea"/>
              <a:ea typeface="+mn-ea"/>
            </a:endParaRPr>
          </a:p>
          <a:p>
            <a:pPr lvl="0" eaLnBrk="0" hangingPunct="0">
              <a:spcBef>
                <a:spcPct val="30000"/>
              </a:spcBef>
              <a:defRPr/>
            </a:pPr>
            <a:r>
              <a:rPr lang="ja-JP" altLang="en-US" sz="2800" dirty="0">
                <a:latin typeface="+mn-ea"/>
                <a:ea typeface="+mn-ea"/>
              </a:rPr>
              <a:t>終末期患者の</a:t>
            </a:r>
            <a:r>
              <a:rPr lang="ja-JP" altLang="en-US" sz="2800" dirty="0">
                <a:latin typeface="+mn-ea"/>
                <a:ea typeface="+mn-ea"/>
              </a:rPr>
              <a:t>空腹感と口渇感に関連した食事と水分摂取量の調査では、ほとんどの患者で少量の食事と水分摂取</a:t>
            </a:r>
            <a:r>
              <a:rPr lang="ja-JP" altLang="en-US" sz="2800" dirty="0">
                <a:latin typeface="+mn-ea"/>
                <a:ea typeface="+mn-ea"/>
              </a:rPr>
              <a:t>で改善したことが</a:t>
            </a:r>
            <a:r>
              <a:rPr lang="ja-JP" altLang="en-US" sz="2800" dirty="0">
                <a:latin typeface="+mn-ea"/>
                <a:ea typeface="+mn-ea"/>
              </a:rPr>
              <a:t>示されている。</a:t>
            </a:r>
            <a:r>
              <a:rPr lang="en-US" altLang="ja-JP" sz="2800" dirty="0">
                <a:latin typeface="+mn-ea"/>
                <a:ea typeface="+mn-ea"/>
              </a:rPr>
              <a:t>⁴⁾</a:t>
            </a:r>
            <a:endParaRPr lang="ja-JP" altLang="en-US" sz="2800" dirty="0">
              <a:latin typeface="+mn-ea"/>
              <a:ea typeface="+mn-ea"/>
              <a:sym typeface="+mn-ea"/>
            </a:endParaRPr>
          </a:p>
          <a:p>
            <a:pPr lvl="0" eaLnBrk="0" hangingPunct="0">
              <a:spcBef>
                <a:spcPct val="30000"/>
              </a:spcBef>
              <a:defRPr/>
            </a:pPr>
            <a:endParaRPr lang="ja-JP" altLang="en-US" sz="2800" dirty="0">
              <a:latin typeface="+mn-ea"/>
              <a:ea typeface="+mn-ea"/>
              <a:sym typeface="+mn-ea"/>
            </a:endParaRPr>
          </a:p>
          <a:p>
            <a:pPr lvl="0" eaLnBrk="0" hangingPunct="0">
              <a:spcBef>
                <a:spcPct val="30000"/>
              </a:spcBef>
              <a:defRPr/>
            </a:pPr>
            <a:r>
              <a:rPr lang="ja-JP" altLang="en-US" sz="2800" dirty="0">
                <a:latin typeface="+mn-ea"/>
                <a:ea typeface="+mn-ea"/>
                <a:sym typeface="+mn-ea"/>
              </a:rPr>
              <a:t>少量のかゆとひと口氷片の提供頻度が高い理由として、</a:t>
            </a:r>
            <a:endParaRPr lang="ja-JP" altLang="en-US" sz="2800" dirty="0">
              <a:latin typeface="+mn-ea"/>
              <a:ea typeface="+mn-ea"/>
              <a:sym typeface="+mn-ea"/>
            </a:endParaRPr>
          </a:p>
          <a:p>
            <a:pPr lvl="0" eaLnBrk="0" hangingPunct="0">
              <a:spcBef>
                <a:spcPct val="30000"/>
              </a:spcBef>
              <a:defRPr/>
            </a:pPr>
            <a:r>
              <a:rPr lang="ja-JP" altLang="en-US" sz="2800" dirty="0">
                <a:latin typeface="+mn-ea"/>
                <a:ea typeface="+mn-ea"/>
                <a:sym typeface="+mn-ea"/>
              </a:rPr>
              <a:t>「咀嚼が容易であること」、「少量であること」が考えられる。</a:t>
            </a:r>
            <a:endParaRPr lang="en-US" altLang="ja-JP" sz="2800" dirty="0">
              <a:latin typeface="+mn-ea"/>
              <a:ea typeface="+mn-ea"/>
            </a:endParaRPr>
          </a:p>
        </p:txBody>
      </p:sp>
      <p:sp>
        <p:nvSpPr>
          <p:cNvPr id="2" name="テキストボックス 1"/>
          <p:cNvSpPr txBox="1"/>
          <p:nvPr/>
        </p:nvSpPr>
        <p:spPr>
          <a:xfrm>
            <a:off x="2024380" y="6157595"/>
            <a:ext cx="7004050" cy="398780"/>
          </a:xfrm>
          <a:prstGeom prst="rect">
            <a:avLst/>
          </a:prstGeom>
          <a:noFill/>
        </p:spPr>
        <p:txBody>
          <a:bodyPr wrap="none" rtlCol="0">
            <a:spAutoFit/>
          </a:bodyPr>
          <a:p>
            <a:r>
              <a:rPr lang="ja-JP" altLang="en-US" sz="1000"/>
              <a:t>３）松下亜由子</a:t>
            </a:r>
            <a:r>
              <a:rPr lang="en-US" altLang="ja-JP" sz="1000"/>
              <a:t>,</a:t>
            </a:r>
            <a:r>
              <a:rPr lang="ja-JP" altLang="en-US" sz="1000"/>
              <a:t>他：がん終末期患者における経口摂取状況と管理栄養士介入に関する検討</a:t>
            </a:r>
            <a:r>
              <a:rPr lang="en-US" altLang="ja-JP" sz="1000"/>
              <a:t>,</a:t>
            </a:r>
            <a:r>
              <a:rPr lang="ja-JP" altLang="en-US" sz="1000"/>
              <a:t>日本静脈経腸栄養学会誌</a:t>
            </a:r>
            <a:r>
              <a:rPr lang="en-US" altLang="ja-JP" sz="1000"/>
              <a:t>,32(2017)</a:t>
            </a:r>
            <a:endParaRPr lang="en-US" altLang="ja-JP" sz="1000"/>
          </a:p>
          <a:p>
            <a:r>
              <a:rPr lang="ja-JP" altLang="en-US" sz="1000"/>
              <a:t>４）</a:t>
            </a:r>
            <a:r>
              <a:rPr lang="en-US" altLang="ja-JP" sz="1000"/>
              <a:t>McCann</a:t>
            </a:r>
            <a:r>
              <a:rPr lang="ja-JP" altLang="en-US" sz="1000"/>
              <a:t>　</a:t>
            </a:r>
            <a:r>
              <a:rPr lang="en-US" altLang="ja-JP" sz="1000"/>
              <a:t>RM,Comfort care for terminally ill patients.The appropriate use of nutrition and hydration</a:t>
            </a:r>
            <a:r>
              <a:rPr lang="ja-JP" altLang="en-US" sz="1000"/>
              <a:t>，</a:t>
            </a:r>
            <a:r>
              <a:rPr lang="en-US" altLang="ja-JP" sz="1000"/>
              <a:t>JAMA</a:t>
            </a:r>
            <a:r>
              <a:rPr lang="ja-JP" altLang="en-US" sz="1000"/>
              <a:t>，</a:t>
            </a:r>
            <a:r>
              <a:rPr lang="en-US" altLang="ja-JP" sz="1000"/>
              <a:t>272,</a:t>
            </a:r>
            <a:r>
              <a:rPr lang="ja-JP" altLang="en-US" sz="1000"/>
              <a:t>（</a:t>
            </a:r>
            <a:r>
              <a:rPr lang="en-US" altLang="ja-JP" sz="1000"/>
              <a:t>1944</a:t>
            </a:r>
            <a:r>
              <a:rPr lang="ja-JP" altLang="en-US" sz="1000"/>
              <a:t>）</a:t>
            </a:r>
            <a:endParaRPr lang="ja-JP" altLang="en-US" sz="1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860908" y="630724"/>
            <a:ext cx="1422184" cy="584775"/>
          </a:xfrm>
          <a:prstGeom prst="rect">
            <a:avLst/>
          </a:prstGeom>
          <a:noFill/>
        </p:spPr>
        <p:txBody>
          <a:bodyPr wrap="none" rtlCol="0">
            <a:spAutoFit/>
          </a:bodyPr>
          <a:lstStyle/>
          <a:p>
            <a:r>
              <a:rPr kumimoji="1" lang="en-US" altLang="ja-JP" sz="3200" b="1" dirty="0"/>
              <a:t>【</a:t>
            </a:r>
            <a:r>
              <a:rPr kumimoji="1" lang="ja-JP" altLang="en-US" sz="3200" b="1" dirty="0"/>
              <a:t>考察</a:t>
            </a:r>
            <a:r>
              <a:rPr kumimoji="1" lang="en-US" altLang="ja-JP" sz="3200" b="1" dirty="0"/>
              <a:t>】</a:t>
            </a:r>
            <a:endParaRPr kumimoji="1" lang="ja-JP" altLang="en-US" sz="3200" b="1" dirty="0"/>
          </a:p>
        </p:txBody>
      </p:sp>
      <p:sp>
        <p:nvSpPr>
          <p:cNvPr id="5" name="正方形/長方形 4"/>
          <p:cNvSpPr/>
          <p:nvPr/>
        </p:nvSpPr>
        <p:spPr>
          <a:xfrm>
            <a:off x="251520" y="1542809"/>
            <a:ext cx="8640960" cy="4657725"/>
          </a:xfrm>
          <a:prstGeom prst="rect">
            <a:avLst/>
          </a:prstGeom>
        </p:spPr>
        <p:txBody>
          <a:bodyPr wrap="square">
            <a:spAutoFit/>
          </a:bodyPr>
          <a:lstStyle/>
          <a:p>
            <a:pPr lvl="0" eaLnBrk="0" hangingPunct="0">
              <a:lnSpc>
                <a:spcPct val="150000"/>
              </a:lnSpc>
              <a:spcBef>
                <a:spcPct val="30000"/>
              </a:spcBef>
              <a:defRPr/>
            </a:pPr>
            <a:r>
              <a:rPr lang="ja-JP" altLang="en-US" sz="2800" dirty="0">
                <a:latin typeface="+mn-ea"/>
                <a:ea typeface="+mn-ea"/>
              </a:rPr>
              <a:t>集団給食では、提供できる食材やその費用、調理負担を考慮すると患者の希望に全て添うことは</a:t>
            </a:r>
            <a:r>
              <a:rPr lang="ja-JP" altLang="en-US" sz="2800" dirty="0">
                <a:latin typeface="+mn-ea"/>
                <a:ea typeface="+mn-ea"/>
              </a:rPr>
              <a:t>難しい。</a:t>
            </a:r>
            <a:endParaRPr lang="ja-JP" altLang="en-US" sz="2800" dirty="0">
              <a:latin typeface="+mn-ea"/>
              <a:ea typeface="+mn-ea"/>
            </a:endParaRPr>
          </a:p>
          <a:p>
            <a:pPr lvl="0" eaLnBrk="0" hangingPunct="0">
              <a:lnSpc>
                <a:spcPct val="150000"/>
              </a:lnSpc>
              <a:spcBef>
                <a:spcPct val="30000"/>
              </a:spcBef>
              <a:defRPr/>
            </a:pPr>
            <a:r>
              <a:rPr lang="ja-JP" altLang="en-US" sz="2800" dirty="0">
                <a:latin typeface="+mn-ea"/>
                <a:ea typeface="+mn-ea"/>
              </a:rPr>
              <a:t>かゆは常に調理している料理であり、ペーストなど形態の変更、量の調整も行いやすい。</a:t>
            </a:r>
            <a:endParaRPr lang="en-US" altLang="ja-JP" sz="2800" dirty="0">
              <a:latin typeface="+mn-ea"/>
              <a:ea typeface="+mn-ea"/>
            </a:endParaRPr>
          </a:p>
          <a:p>
            <a:pPr lvl="0" eaLnBrk="0" hangingPunct="0">
              <a:lnSpc>
                <a:spcPct val="150000"/>
              </a:lnSpc>
              <a:spcBef>
                <a:spcPct val="30000"/>
              </a:spcBef>
              <a:defRPr/>
            </a:pPr>
            <a:r>
              <a:rPr lang="ja-JP" altLang="ja-JP" sz="2800" dirty="0">
                <a:latin typeface="+mn-ea"/>
                <a:ea typeface="+mn-ea"/>
              </a:rPr>
              <a:t>また、ひと口氷片は冷凍保存ができ、必要時にすぐ提供できる点で活用しやすい。</a:t>
            </a:r>
            <a:endParaRPr lang="ja-JP" altLang="ja-JP" sz="2800" dirty="0">
              <a:latin typeface="+mn-ea"/>
              <a:ea typeface="+mn-ea"/>
            </a:endParaRPr>
          </a:p>
          <a:p>
            <a:endParaRPr lang="ja-JP" alt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61063" y="1140500"/>
            <a:ext cx="1422184" cy="584775"/>
          </a:xfrm>
          <a:prstGeom prst="rect">
            <a:avLst/>
          </a:prstGeom>
          <a:noFill/>
        </p:spPr>
        <p:txBody>
          <a:bodyPr wrap="none" rtlCol="0">
            <a:spAutoFit/>
          </a:bodyPr>
          <a:lstStyle/>
          <a:p>
            <a:r>
              <a:rPr kumimoji="1" lang="en-US" altLang="ja-JP" sz="3200" b="1" dirty="0"/>
              <a:t>【</a:t>
            </a:r>
            <a:r>
              <a:rPr kumimoji="1" lang="ja-JP" altLang="en-US" sz="3200" b="1" dirty="0"/>
              <a:t>結語</a:t>
            </a:r>
            <a:r>
              <a:rPr kumimoji="1" lang="en-US" altLang="ja-JP" sz="3200" b="1" dirty="0"/>
              <a:t>】</a:t>
            </a:r>
            <a:endParaRPr kumimoji="1" lang="ja-JP" altLang="en-US" sz="3200" b="1" dirty="0"/>
          </a:p>
        </p:txBody>
      </p:sp>
      <p:sp>
        <p:nvSpPr>
          <p:cNvPr id="4" name="テキスト ボックス 3"/>
          <p:cNvSpPr txBox="1"/>
          <p:nvPr/>
        </p:nvSpPr>
        <p:spPr>
          <a:xfrm>
            <a:off x="800100" y="1977390"/>
            <a:ext cx="7812405" cy="3969385"/>
          </a:xfrm>
          <a:prstGeom prst="rect">
            <a:avLst/>
          </a:prstGeom>
          <a:noFill/>
        </p:spPr>
        <p:txBody>
          <a:bodyPr wrap="square" rtlCol="0">
            <a:spAutoFit/>
          </a:bodyPr>
          <a:lstStyle/>
          <a:p>
            <a:pPr algn="l">
              <a:lnSpc>
                <a:spcPct val="150000"/>
              </a:lnSpc>
            </a:pPr>
            <a:r>
              <a:rPr kumimoji="1" lang="ja-JP" altLang="en-US" sz="2800" dirty="0"/>
              <a:t>終末期がん患者の食事で</a:t>
            </a:r>
            <a:r>
              <a:rPr kumimoji="1" lang="ja-JP" altLang="en-US" sz="2800" dirty="0"/>
              <a:t>は、かゆ、ひと口氷片の提供が多かった。</a:t>
            </a:r>
            <a:endParaRPr kumimoji="1" lang="ja-JP" altLang="en-US" sz="2800" dirty="0"/>
          </a:p>
          <a:p>
            <a:pPr algn="l">
              <a:lnSpc>
                <a:spcPct val="150000"/>
              </a:lnSpc>
            </a:pPr>
            <a:endParaRPr kumimoji="1" lang="ja-JP" altLang="en-US" sz="2800" dirty="0"/>
          </a:p>
          <a:p>
            <a:pPr algn="l">
              <a:lnSpc>
                <a:spcPct val="150000"/>
              </a:lnSpc>
            </a:pPr>
            <a:r>
              <a:rPr kumimoji="1" lang="ja-JP" altLang="en-US" sz="2800" dirty="0"/>
              <a:t>器や盛り付けの配慮、ひと口氷片の味や氷の大きさなどを検討することで、終末期の食事を充実させることができると考える。</a:t>
            </a:r>
            <a:endParaRPr kumimoji="1"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4294967295"/>
          </p:nvPr>
        </p:nvSpPr>
        <p:spPr>
          <a:xfrm>
            <a:off x="611188" y="2964047"/>
            <a:ext cx="8177212" cy="3014663"/>
          </a:xfrm>
        </p:spPr>
        <p:txBody>
          <a:bodyPr/>
          <a:lstStyle/>
          <a:p>
            <a:pPr eaLnBrk="1" hangingPunct="1">
              <a:lnSpc>
                <a:spcPct val="80000"/>
              </a:lnSpc>
              <a:buFontTx/>
              <a:buNone/>
            </a:pPr>
            <a:endParaRPr lang="en-US" altLang="ja-JP" sz="2800" b="1" dirty="0">
              <a:solidFill>
                <a:schemeClr val="bg1"/>
              </a:solidFill>
            </a:endParaRPr>
          </a:p>
          <a:p>
            <a:pPr eaLnBrk="1" hangingPunct="1">
              <a:lnSpc>
                <a:spcPct val="80000"/>
              </a:lnSpc>
              <a:buFontTx/>
              <a:buNone/>
            </a:pPr>
            <a:r>
              <a:rPr lang="ja-JP" altLang="en-US" sz="2800" b="1" dirty="0">
                <a:solidFill>
                  <a:schemeClr val="bg1"/>
                </a:solidFill>
              </a:rPr>
              <a:t>　</a:t>
            </a:r>
            <a:r>
              <a:rPr lang="ja-JP" altLang="en-US" sz="2800" b="1" dirty="0"/>
              <a:t>本演題発表に関連し、開示すべき利益相反関係に</a:t>
            </a:r>
            <a:endParaRPr lang="en-US" altLang="ja-JP" sz="2800" b="1" dirty="0"/>
          </a:p>
          <a:p>
            <a:pPr eaLnBrk="1" hangingPunct="1">
              <a:lnSpc>
                <a:spcPct val="80000"/>
              </a:lnSpc>
              <a:buFontTx/>
              <a:buNone/>
            </a:pPr>
            <a:r>
              <a:rPr lang="ja-JP" altLang="en-US" sz="2800" b="1" dirty="0"/>
              <a:t>　ある企業等はありません。</a:t>
            </a:r>
            <a:endParaRPr lang="ja-JP" altLang="en-US" sz="2800" b="1" dirty="0"/>
          </a:p>
          <a:p>
            <a:pPr eaLnBrk="1" hangingPunct="1">
              <a:lnSpc>
                <a:spcPct val="80000"/>
              </a:lnSpc>
              <a:buFontTx/>
              <a:buNone/>
            </a:pPr>
            <a:endParaRPr lang="ja-JP" altLang="en-US" sz="2800" b="1" dirty="0"/>
          </a:p>
          <a:p>
            <a:pPr eaLnBrk="1" hangingPunct="1">
              <a:lnSpc>
                <a:spcPct val="80000"/>
              </a:lnSpc>
              <a:buFontTx/>
              <a:buNone/>
            </a:pPr>
            <a:endParaRPr lang="ja-JP" altLang="en-US" sz="2800" b="1" dirty="0"/>
          </a:p>
        </p:txBody>
      </p:sp>
      <p:sp>
        <p:nvSpPr>
          <p:cNvPr id="2051" name="正方形/長方形 4"/>
          <p:cNvSpPr>
            <a:spLocks noChangeArrowheads="1"/>
          </p:cNvSpPr>
          <p:nvPr/>
        </p:nvSpPr>
        <p:spPr bwMode="auto">
          <a:xfrm>
            <a:off x="288925" y="1404938"/>
            <a:ext cx="8642350" cy="4587875"/>
          </a:xfrm>
          <a:prstGeom prst="rect">
            <a:avLst/>
          </a:prstGeom>
          <a:noFill/>
          <a:ln w="38100" algn="ctr">
            <a:noFill/>
            <a:round/>
          </a:ln>
        </p:spPr>
        <p:txBody>
          <a:bodyPr/>
          <a:lstStyle/>
          <a:p>
            <a:endParaRPr kumimoji="0" lang="ja-JP" altLang="ja-JP"/>
          </a:p>
        </p:txBody>
      </p:sp>
      <p:sp>
        <p:nvSpPr>
          <p:cNvPr id="2052" name="Rectangle 2"/>
          <p:cNvSpPr>
            <a:spLocks noGrp="1" noChangeArrowheads="1"/>
          </p:cNvSpPr>
          <p:nvPr>
            <p:ph type="title" idx="4294967295"/>
          </p:nvPr>
        </p:nvSpPr>
        <p:spPr>
          <a:xfrm>
            <a:off x="611188" y="632981"/>
            <a:ext cx="8239125" cy="2100262"/>
          </a:xfrm>
          <a:ln>
            <a:solidFill>
              <a:srgbClr val="002060"/>
            </a:solidFill>
          </a:ln>
        </p:spPr>
        <p:txBody>
          <a:bodyPr/>
          <a:lstStyle/>
          <a:p>
            <a:pPr eaLnBrk="1" hangingPunct="1"/>
            <a:r>
              <a:rPr lang="ja-JP" altLang="en-US" sz="3600" b="1" dirty="0"/>
              <a:t>利益相反開示　</a:t>
            </a:r>
            <a:br>
              <a:rPr lang="ja-JP" altLang="en-US" sz="3600" b="1" i="1" dirty="0"/>
            </a:br>
            <a:br>
              <a:rPr lang="en-US" altLang="ja-JP" sz="3600" b="1" i="1" dirty="0"/>
            </a:br>
            <a:r>
              <a:rPr lang="ja-JP" altLang="en-US" sz="2800" b="1" dirty="0"/>
              <a:t>筆頭演者名：　末永　朋子</a:t>
            </a:r>
            <a:endParaRPr lang="ja-JP" altLang="en-US" sz="2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86210" y="328340"/>
            <a:ext cx="1370888" cy="584775"/>
          </a:xfrm>
          <a:prstGeom prst="rect">
            <a:avLst/>
          </a:prstGeom>
          <a:noFill/>
        </p:spPr>
        <p:txBody>
          <a:bodyPr wrap="none" rtlCol="0">
            <a:spAutoFit/>
          </a:bodyPr>
          <a:lstStyle/>
          <a:p>
            <a:r>
              <a:rPr kumimoji="1" lang="en-US" altLang="ja-JP" sz="2800" b="1" dirty="0"/>
              <a:t>【</a:t>
            </a:r>
            <a:r>
              <a:rPr kumimoji="1" lang="ja-JP" altLang="en-US" sz="3200" b="1" dirty="0"/>
              <a:t>目的</a:t>
            </a:r>
            <a:r>
              <a:rPr kumimoji="1" lang="en-US" altLang="ja-JP" sz="2800" b="1" dirty="0"/>
              <a:t>】</a:t>
            </a:r>
            <a:endParaRPr kumimoji="1" lang="ja-JP" altLang="en-US" sz="2800" b="1" dirty="0"/>
          </a:p>
        </p:txBody>
      </p:sp>
      <p:sp>
        <p:nvSpPr>
          <p:cNvPr id="5" name="テキスト ボックス 4"/>
          <p:cNvSpPr txBox="1"/>
          <p:nvPr/>
        </p:nvSpPr>
        <p:spPr>
          <a:xfrm>
            <a:off x="316230" y="980440"/>
            <a:ext cx="8727440" cy="5262245"/>
          </a:xfrm>
          <a:prstGeom prst="rect">
            <a:avLst/>
          </a:prstGeom>
          <a:noFill/>
        </p:spPr>
        <p:txBody>
          <a:bodyPr wrap="square" rtlCol="0">
            <a:spAutoFit/>
          </a:bodyPr>
          <a:lstStyle/>
          <a:p>
            <a:pPr>
              <a:lnSpc>
                <a:spcPct val="150000"/>
              </a:lnSpc>
            </a:pPr>
            <a:r>
              <a:rPr lang="ja-JP" altLang="en-US" sz="2800" dirty="0"/>
              <a:t>終末期がん患者は、さまざまな原因により</a:t>
            </a:r>
            <a:r>
              <a:rPr lang="ja-JP" altLang="en-US" sz="2800" dirty="0"/>
              <a:t>経口摂取低下</a:t>
            </a:r>
            <a:endParaRPr lang="ja-JP" altLang="en-US" sz="2800" dirty="0"/>
          </a:p>
          <a:p>
            <a:pPr>
              <a:lnSpc>
                <a:spcPct val="150000"/>
              </a:lnSpc>
            </a:pPr>
            <a:r>
              <a:rPr lang="ja-JP" altLang="en-US" sz="2800" dirty="0"/>
              <a:t>を来たす。</a:t>
            </a:r>
            <a:r>
              <a:rPr lang="en-US" altLang="ja-JP" sz="2800" dirty="0"/>
              <a:t>¹⁾</a:t>
            </a:r>
            <a:endParaRPr lang="en-US" altLang="ja-JP" sz="2800" dirty="0"/>
          </a:p>
          <a:p>
            <a:pPr>
              <a:lnSpc>
                <a:spcPct val="150000"/>
              </a:lnSpc>
            </a:pPr>
            <a:r>
              <a:rPr lang="ja-JP" altLang="en-US" sz="2800" dirty="0"/>
              <a:t>当院には緩和ケア病棟</a:t>
            </a:r>
            <a:r>
              <a:rPr lang="en-US" altLang="ja-JP" sz="2800" dirty="0"/>
              <a:t>12</a:t>
            </a:r>
            <a:r>
              <a:rPr lang="ja-JP" altLang="en-US" sz="2800" dirty="0"/>
              <a:t>床がある。通常献立</a:t>
            </a:r>
            <a:r>
              <a:rPr lang="ja-JP" altLang="en-US" sz="2800" dirty="0"/>
              <a:t>では患者、家族の希望に沿うことが困難である場合に</a:t>
            </a:r>
            <a:r>
              <a:rPr lang="ja-JP" altLang="en-US" sz="2800" dirty="0"/>
              <a:t>、希望を聞き取り、個別の献立で対応を</a:t>
            </a:r>
            <a:r>
              <a:rPr lang="ja-JP" altLang="en-US" sz="2800" dirty="0"/>
              <a:t>している。</a:t>
            </a:r>
            <a:endParaRPr lang="ja-JP" altLang="en-US" sz="2800" dirty="0"/>
          </a:p>
          <a:p>
            <a:pPr>
              <a:lnSpc>
                <a:spcPct val="150000"/>
              </a:lnSpc>
            </a:pPr>
            <a:r>
              <a:rPr lang="ja-JP" altLang="en-US" sz="2800" dirty="0"/>
              <a:t>この個人献立の内容を調査することで、終末期にどのよ</a:t>
            </a:r>
            <a:endParaRPr lang="ja-JP" altLang="en-US" sz="2800" dirty="0"/>
          </a:p>
          <a:p>
            <a:pPr>
              <a:lnSpc>
                <a:spcPct val="150000"/>
              </a:lnSpc>
            </a:pPr>
            <a:r>
              <a:rPr lang="ja-JP" altLang="en-US" sz="2800" dirty="0"/>
              <a:t>うな食事が求められているかを後ろ向きに</a:t>
            </a:r>
            <a:r>
              <a:rPr lang="ja-JP" altLang="en-US" sz="2800" dirty="0"/>
              <a:t>検討した。</a:t>
            </a:r>
            <a:endParaRPr lang="en-US" altLang="ja-JP" sz="2800" dirty="0"/>
          </a:p>
          <a:p>
            <a:pPr>
              <a:lnSpc>
                <a:spcPct val="150000"/>
              </a:lnSpc>
            </a:pPr>
            <a:endParaRPr lang="ja-JP" altLang="en-US" sz="2800" dirty="0"/>
          </a:p>
        </p:txBody>
      </p:sp>
      <p:sp>
        <p:nvSpPr>
          <p:cNvPr id="3" name="テキストボックス 2"/>
          <p:cNvSpPr txBox="1"/>
          <p:nvPr/>
        </p:nvSpPr>
        <p:spPr>
          <a:xfrm>
            <a:off x="4272280" y="5937885"/>
            <a:ext cx="4436745" cy="398780"/>
          </a:xfrm>
          <a:prstGeom prst="rect">
            <a:avLst/>
          </a:prstGeom>
          <a:noFill/>
        </p:spPr>
        <p:txBody>
          <a:bodyPr wrap="none" rtlCol="0">
            <a:spAutoFit/>
          </a:bodyPr>
          <a:p>
            <a:r>
              <a:rPr lang="ja-JP" altLang="en-US" sz="1000"/>
              <a:t>１）伊藤彰博</a:t>
            </a:r>
            <a:r>
              <a:rPr lang="en-US" altLang="ja-JP" sz="1000"/>
              <a:t>,</a:t>
            </a:r>
            <a:r>
              <a:rPr lang="ja-JP" altLang="en-US" sz="1000"/>
              <a:t>他：</a:t>
            </a:r>
            <a:r>
              <a:rPr lang="ja-JP" altLang="en-US" sz="1000"/>
              <a:t>緩和医療における栄養療法</a:t>
            </a:r>
            <a:r>
              <a:rPr lang="en-US" altLang="ja-JP" sz="1000"/>
              <a:t>,</a:t>
            </a:r>
            <a:r>
              <a:rPr lang="ja-JP" altLang="en-US" sz="1000"/>
              <a:t>静脈経腸栄養</a:t>
            </a:r>
            <a:r>
              <a:rPr lang="en-US" altLang="ja-JP" sz="1000"/>
              <a:t>,28,603-608</a:t>
            </a:r>
            <a:r>
              <a:rPr lang="ja-JP" altLang="en-US" sz="1000"/>
              <a:t>（</a:t>
            </a:r>
            <a:r>
              <a:rPr lang="en-US" altLang="ja-JP" sz="1000"/>
              <a:t>2013</a:t>
            </a:r>
            <a:r>
              <a:rPr lang="ja-JP" altLang="en-US" sz="1000"/>
              <a:t>）</a:t>
            </a:r>
            <a:endParaRPr lang="ja-JP" altLang="en-US" sz="1000"/>
          </a:p>
          <a:p>
            <a:endParaRPr lang="ja-JP" altLang="en-US" sz="1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203848" y="260648"/>
            <a:ext cx="2561920" cy="584775"/>
          </a:xfrm>
          <a:prstGeom prst="rect">
            <a:avLst/>
          </a:prstGeom>
          <a:noFill/>
        </p:spPr>
        <p:txBody>
          <a:bodyPr wrap="none" rtlCol="0">
            <a:spAutoFit/>
          </a:bodyPr>
          <a:lstStyle/>
          <a:p>
            <a:r>
              <a:rPr kumimoji="1" lang="en-US" altLang="ja-JP" sz="3200" b="1" dirty="0"/>
              <a:t>【</a:t>
            </a:r>
            <a:r>
              <a:rPr kumimoji="1" lang="ja-JP" altLang="en-US" sz="3200" b="1" dirty="0"/>
              <a:t>対象と方法</a:t>
            </a:r>
            <a:r>
              <a:rPr kumimoji="1" lang="en-US" altLang="ja-JP" sz="3200" b="1" dirty="0"/>
              <a:t>】</a:t>
            </a:r>
            <a:endParaRPr kumimoji="1" lang="ja-JP" altLang="en-US" sz="3200" b="1" dirty="0"/>
          </a:p>
        </p:txBody>
      </p:sp>
      <p:graphicFrame>
        <p:nvGraphicFramePr>
          <p:cNvPr id="8" name="表 7"/>
          <p:cNvGraphicFramePr>
            <a:graphicFrameLocks noGrp="1"/>
          </p:cNvGraphicFramePr>
          <p:nvPr/>
        </p:nvGraphicFramePr>
        <p:xfrm>
          <a:off x="556895" y="1186815"/>
          <a:ext cx="8236585" cy="4713605"/>
        </p:xfrm>
        <a:graphic>
          <a:graphicData uri="http://schemas.openxmlformats.org/drawingml/2006/table">
            <a:tbl>
              <a:tblPr firstRow="1" bandRow="1">
                <a:tableStyleId>{5C22544A-7EE6-4342-B048-85BDC9FD1C3A}</a:tableStyleId>
              </a:tblPr>
              <a:tblGrid>
                <a:gridCol w="1467485"/>
                <a:gridCol w="6769100"/>
              </a:tblGrid>
              <a:tr h="370840">
                <a:tc>
                  <a:txBody>
                    <a:bodyPr/>
                    <a:lstStyle/>
                    <a:p>
                      <a:endParaRPr kumimoji="1" lang="ja-JP" altLang="en-US" dirty="0"/>
                    </a:p>
                  </a:txBody>
                  <a:tcPr>
                    <a:solidFill>
                      <a:schemeClr val="tx1">
                        <a:lumMod val="50000"/>
                        <a:lumOff val="50000"/>
                      </a:schemeClr>
                    </a:solidFill>
                  </a:tcPr>
                </a:tc>
                <a:tc>
                  <a:txBody>
                    <a:bodyPr/>
                    <a:lstStyle/>
                    <a:p>
                      <a:endParaRPr kumimoji="1" lang="ja-JP" altLang="en-US" dirty="0"/>
                    </a:p>
                  </a:txBody>
                  <a:tcPr>
                    <a:solidFill>
                      <a:schemeClr val="tx1">
                        <a:lumMod val="50000"/>
                        <a:lumOff val="50000"/>
                      </a:schemeClr>
                    </a:solidFill>
                  </a:tcPr>
                </a:tc>
              </a:tr>
              <a:tr h="776605">
                <a:tc>
                  <a:txBody>
                    <a:bodyPr/>
                    <a:lstStyle/>
                    <a:p>
                      <a:pPr algn="ctr"/>
                      <a:r>
                        <a:rPr kumimoji="1" lang="ja-JP" altLang="en-US" sz="2800" b="1" dirty="0"/>
                        <a:t>期間</a:t>
                      </a:r>
                      <a:endParaRPr kumimoji="1" lang="ja-JP" altLang="en-US" sz="2800" b="1" dirty="0"/>
                    </a:p>
                  </a:txBody>
                  <a:tcPr>
                    <a:solidFill>
                      <a:schemeClr val="bg1">
                        <a:lumMod val="95000"/>
                      </a:schemeClr>
                    </a:solidFill>
                  </a:tcPr>
                </a:tc>
                <a:tc>
                  <a:txBody>
                    <a:bodyPr/>
                    <a:lstStyle/>
                    <a:p>
                      <a:pPr algn="l"/>
                      <a:r>
                        <a:rPr kumimoji="1" lang="en-US" altLang="ja-JP" sz="2800" dirty="0"/>
                        <a:t>2019</a:t>
                      </a:r>
                      <a:r>
                        <a:rPr kumimoji="1" lang="ja-JP" altLang="en-US" sz="2800" dirty="0"/>
                        <a:t>年</a:t>
                      </a:r>
                      <a:r>
                        <a:rPr kumimoji="1" lang="en-US" altLang="ja-JP" sz="2800" dirty="0"/>
                        <a:t>4</a:t>
                      </a:r>
                      <a:r>
                        <a:rPr kumimoji="1" lang="ja-JP" altLang="en-US" sz="2800" dirty="0"/>
                        <a:t>月～</a:t>
                      </a:r>
                      <a:r>
                        <a:rPr kumimoji="1" lang="en-US" altLang="ja-JP" sz="2800" dirty="0"/>
                        <a:t>2020</a:t>
                      </a:r>
                      <a:r>
                        <a:rPr kumimoji="1" lang="ja-JP" altLang="en-US" sz="2800" dirty="0"/>
                        <a:t>年</a:t>
                      </a:r>
                      <a:r>
                        <a:rPr kumimoji="1" lang="en-US" altLang="ja-JP" sz="2800" dirty="0"/>
                        <a:t>2</a:t>
                      </a:r>
                      <a:r>
                        <a:rPr kumimoji="1" lang="ja-JP" altLang="en-US" sz="2800" dirty="0"/>
                        <a:t>月</a:t>
                      </a:r>
                      <a:endParaRPr kumimoji="1" lang="ja-JP" altLang="en-US" sz="2800" dirty="0"/>
                    </a:p>
                  </a:txBody>
                  <a:tcPr>
                    <a:solidFill>
                      <a:schemeClr val="bg1">
                        <a:lumMod val="95000"/>
                      </a:schemeClr>
                    </a:solidFill>
                  </a:tcPr>
                </a:tc>
              </a:tr>
              <a:tr h="2834640">
                <a:tc>
                  <a:txBody>
                    <a:bodyPr/>
                    <a:lstStyle/>
                    <a:p>
                      <a:pPr algn="ctr">
                        <a:lnSpc>
                          <a:spcPct val="150000"/>
                        </a:lnSpc>
                      </a:pPr>
                      <a:r>
                        <a:rPr kumimoji="1" lang="ja-JP" altLang="en-US" sz="2800" b="1" dirty="0"/>
                        <a:t>対象</a:t>
                      </a:r>
                      <a:endParaRPr kumimoji="1" lang="ja-JP" altLang="en-US" sz="2800" b="1" dirty="0"/>
                    </a:p>
                  </a:txBody>
                  <a:tcPr>
                    <a:solidFill>
                      <a:schemeClr val="bg1">
                        <a:lumMod val="95000"/>
                      </a:schemeClr>
                    </a:solidFill>
                  </a:tcPr>
                </a:tc>
                <a:tc>
                  <a:txBody>
                    <a:bodyPr/>
                    <a:lstStyle/>
                    <a:p>
                      <a:pPr>
                        <a:lnSpc>
                          <a:spcPct val="150000"/>
                        </a:lnSpc>
                      </a:pPr>
                      <a:r>
                        <a:rPr kumimoji="1" lang="ja-JP" altLang="en-US" sz="2800" dirty="0"/>
                        <a:t>緩和ケア病棟で死亡した患者のうち、</a:t>
                      </a:r>
                      <a:endParaRPr kumimoji="1" lang="en-US" altLang="ja-JP" sz="2800" dirty="0"/>
                    </a:p>
                    <a:p>
                      <a:pPr>
                        <a:lnSpc>
                          <a:spcPct val="150000"/>
                        </a:lnSpc>
                      </a:pPr>
                      <a:r>
                        <a:rPr kumimoji="1" lang="ja-JP" altLang="en-US" sz="2800" dirty="0"/>
                        <a:t>患者または家族からの希望があり、</a:t>
                      </a:r>
                      <a:endParaRPr kumimoji="1" lang="en-US" altLang="ja-JP" sz="2800" dirty="0"/>
                    </a:p>
                    <a:p>
                      <a:pPr>
                        <a:lnSpc>
                          <a:spcPct val="150000"/>
                        </a:lnSpc>
                      </a:pPr>
                      <a:r>
                        <a:rPr kumimoji="1" lang="ja-JP" altLang="en-US" sz="2800" dirty="0"/>
                        <a:t>個人献立対応を</a:t>
                      </a:r>
                      <a:r>
                        <a:rPr kumimoji="1" lang="en-US" altLang="ja-JP" sz="2800" dirty="0"/>
                        <a:t>3</a:t>
                      </a:r>
                      <a:r>
                        <a:rPr kumimoji="1" lang="ja-JP" altLang="en-US" sz="2800" dirty="0"/>
                        <a:t>日以上行った</a:t>
                      </a:r>
                      <a:r>
                        <a:rPr kumimoji="1" lang="en-US" altLang="ja-JP" sz="2800" dirty="0"/>
                        <a:t>24</a:t>
                      </a:r>
                      <a:r>
                        <a:rPr kumimoji="1" lang="ja-JP" altLang="en-US" sz="2800" dirty="0"/>
                        <a:t>例</a:t>
                      </a:r>
                      <a:endParaRPr kumimoji="1" lang="ja-JP" altLang="en-US" sz="2800" dirty="0"/>
                    </a:p>
                    <a:p>
                      <a:pPr>
                        <a:lnSpc>
                          <a:spcPct val="150000"/>
                        </a:lnSpc>
                      </a:pPr>
                      <a:r>
                        <a:rPr kumimoji="1" lang="ja-JP" altLang="en-US" sz="1800" dirty="0"/>
                        <a:t>（食べたい物、摂取できそうな物を聞き取り、給食で提供できる</a:t>
                      </a:r>
                      <a:endParaRPr kumimoji="1" lang="ja-JP" altLang="en-US" sz="1800" dirty="0"/>
                    </a:p>
                    <a:p>
                      <a:pPr>
                        <a:lnSpc>
                          <a:spcPct val="150000"/>
                        </a:lnSpc>
                      </a:pPr>
                      <a:r>
                        <a:rPr kumimoji="1" lang="ja-JP" altLang="en-US" sz="1800" dirty="0"/>
                        <a:t>　範囲で個別に献立を作成した）</a:t>
                      </a:r>
                      <a:endParaRPr kumimoji="1" lang="ja-JP" altLang="en-US" sz="2800" dirty="0"/>
                    </a:p>
                  </a:txBody>
                  <a:tcPr>
                    <a:solidFill>
                      <a:schemeClr val="bg1">
                        <a:lumMod val="95000"/>
                      </a:schemeClr>
                    </a:solidFill>
                  </a:tcPr>
                </a:tc>
              </a:tr>
              <a:tr h="731520">
                <a:tc>
                  <a:txBody>
                    <a:bodyPr/>
                    <a:lstStyle/>
                    <a:p>
                      <a:pPr algn="ctr">
                        <a:lnSpc>
                          <a:spcPct val="150000"/>
                        </a:lnSpc>
                      </a:pPr>
                      <a:r>
                        <a:rPr kumimoji="1" lang="ja-JP" altLang="en-US" sz="2800" b="1" dirty="0"/>
                        <a:t>方法</a:t>
                      </a:r>
                      <a:endParaRPr kumimoji="1" lang="ja-JP" altLang="en-US" sz="2800" b="1" dirty="0"/>
                    </a:p>
                  </a:txBody>
                  <a:tcPr>
                    <a:solidFill>
                      <a:schemeClr val="bg1">
                        <a:lumMod val="95000"/>
                      </a:schemeClr>
                    </a:solidFill>
                  </a:tcPr>
                </a:tc>
                <a:tc>
                  <a:txBody>
                    <a:bodyPr/>
                    <a:lstStyle/>
                    <a:p>
                      <a:pPr>
                        <a:lnSpc>
                          <a:spcPct val="150000"/>
                        </a:lnSpc>
                      </a:pPr>
                      <a:r>
                        <a:rPr kumimoji="1" lang="ja-JP" altLang="en-US" sz="2800" dirty="0"/>
                        <a:t>絶食になる前</a:t>
                      </a:r>
                      <a:r>
                        <a:rPr kumimoji="1" lang="en-US" altLang="ja-JP" sz="2800" dirty="0"/>
                        <a:t>3</a:t>
                      </a:r>
                      <a:r>
                        <a:rPr kumimoji="1" lang="ja-JP" altLang="en-US" sz="2800" dirty="0"/>
                        <a:t>日間の献立内容を調査</a:t>
                      </a:r>
                      <a:endParaRPr kumimoji="1" lang="en-US" altLang="ja-JP" sz="2800" dirty="0"/>
                    </a:p>
                  </a:txBody>
                  <a:tcPr>
                    <a:solidFill>
                      <a:schemeClr val="bg1">
                        <a:lumMod val="95000"/>
                      </a:schemeClr>
                    </a:solidFill>
                  </a:tcPr>
                </a:tc>
              </a:tr>
            </a:tbl>
          </a:graphicData>
        </a:graphic>
      </p:graphicFrame>
      <p:sp>
        <p:nvSpPr>
          <p:cNvPr id="2" name="テキストボックス 1"/>
          <p:cNvSpPr txBox="1"/>
          <p:nvPr/>
        </p:nvSpPr>
        <p:spPr>
          <a:xfrm>
            <a:off x="1151255" y="6211570"/>
            <a:ext cx="6842125" cy="306705"/>
          </a:xfrm>
          <a:prstGeom prst="rect">
            <a:avLst/>
          </a:prstGeom>
          <a:noFill/>
        </p:spPr>
        <p:txBody>
          <a:bodyPr wrap="none" rtlCol="0">
            <a:spAutoFit/>
          </a:bodyPr>
          <a:p>
            <a:r>
              <a:rPr lang="ja-JP" altLang="en-US" sz="1400"/>
              <a:t>中津市立中津市民病院の倫理・治験審査委員会の承認を得た（承認番号</a:t>
            </a:r>
            <a:r>
              <a:rPr lang="en-US" altLang="ja-JP" sz="1400"/>
              <a:t>NMH2020022</a:t>
            </a:r>
            <a:r>
              <a:rPr lang="ja-JP" altLang="en-US" sz="1400"/>
              <a:t>）</a:t>
            </a:r>
            <a:endParaRPr lang="ja-JP"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60908" y="403932"/>
            <a:ext cx="1422184" cy="584775"/>
          </a:xfrm>
          <a:prstGeom prst="rect">
            <a:avLst/>
          </a:prstGeom>
          <a:noFill/>
        </p:spPr>
        <p:txBody>
          <a:bodyPr wrap="none" rtlCol="0">
            <a:spAutoFit/>
          </a:bodyPr>
          <a:lstStyle/>
          <a:p>
            <a:r>
              <a:rPr kumimoji="1" lang="en-US" altLang="ja-JP" sz="3200" b="1" dirty="0"/>
              <a:t>【</a:t>
            </a:r>
            <a:r>
              <a:rPr kumimoji="1" lang="ja-JP" altLang="en-US" sz="3200" b="1" dirty="0"/>
              <a:t>結果</a:t>
            </a:r>
            <a:r>
              <a:rPr kumimoji="1" lang="en-US" altLang="ja-JP" sz="3200" b="1" dirty="0"/>
              <a:t>】</a:t>
            </a:r>
            <a:endParaRPr kumimoji="1" lang="ja-JP" altLang="en-US" sz="3200" b="1" dirty="0"/>
          </a:p>
        </p:txBody>
      </p:sp>
      <p:graphicFrame>
        <p:nvGraphicFramePr>
          <p:cNvPr id="4" name="表 3"/>
          <p:cNvGraphicFramePr>
            <a:graphicFrameLocks noGrp="1"/>
          </p:cNvGraphicFramePr>
          <p:nvPr/>
        </p:nvGraphicFramePr>
        <p:xfrm>
          <a:off x="1524000" y="1210504"/>
          <a:ext cx="6096000" cy="1483360"/>
        </p:xfrm>
        <a:graphic>
          <a:graphicData uri="http://schemas.openxmlformats.org/drawingml/2006/table">
            <a:tbl>
              <a:tblPr firstRow="1" bandRow="1">
                <a:tableStyleId>{21E4AEA4-8DFA-4A89-87EB-49C32662AFE0}</a:tableStyleId>
              </a:tblPr>
              <a:tblGrid>
                <a:gridCol w="3048000"/>
                <a:gridCol w="3048000"/>
              </a:tblGrid>
              <a:tr h="370840">
                <a:tc>
                  <a:txBody>
                    <a:bodyPr/>
                    <a:lstStyle/>
                    <a:p>
                      <a:pPr algn="ctr"/>
                      <a:r>
                        <a:rPr kumimoji="1" lang="ja-JP" altLang="en-US" dirty="0"/>
                        <a:t>患者背景</a:t>
                      </a:r>
                      <a:endParaRPr kumimoji="1" lang="ja-JP" altLang="en-US" dirty="0"/>
                    </a:p>
                  </a:txBody>
                  <a:tcPr>
                    <a:solidFill>
                      <a:schemeClr val="tx1">
                        <a:lumMod val="50000"/>
                        <a:lumOff val="50000"/>
                      </a:schemeClr>
                    </a:solidFill>
                  </a:tcPr>
                </a:tc>
                <a:tc>
                  <a:txBody>
                    <a:bodyPr/>
                    <a:lstStyle/>
                    <a:p>
                      <a:pPr algn="ctr"/>
                      <a:endParaRPr kumimoji="1" lang="ja-JP" altLang="en-US" dirty="0"/>
                    </a:p>
                  </a:txBody>
                  <a:tcPr>
                    <a:solidFill>
                      <a:schemeClr val="tx1">
                        <a:lumMod val="50000"/>
                        <a:lumOff val="50000"/>
                      </a:schemeClr>
                    </a:solidFill>
                  </a:tcPr>
                </a:tc>
              </a:tr>
              <a:tr h="370840">
                <a:tc>
                  <a:txBody>
                    <a:bodyPr/>
                    <a:lstStyle/>
                    <a:p>
                      <a:pPr algn="ctr"/>
                      <a:r>
                        <a:rPr kumimoji="1" lang="ja-JP" altLang="en-US" b="1" dirty="0"/>
                        <a:t>年齢</a:t>
                      </a:r>
                      <a:endParaRPr kumimoji="1" lang="ja-JP" altLang="en-US" b="1" dirty="0"/>
                    </a:p>
                  </a:txBody>
                  <a:tcPr>
                    <a:solidFill>
                      <a:schemeClr val="bg1">
                        <a:lumMod val="95000"/>
                      </a:schemeClr>
                    </a:solidFill>
                  </a:tcPr>
                </a:tc>
                <a:tc>
                  <a:txBody>
                    <a:bodyPr/>
                    <a:lstStyle/>
                    <a:p>
                      <a:pPr algn="ctr"/>
                      <a:r>
                        <a:rPr kumimoji="1" lang="en-US" altLang="ja-JP" b="1" dirty="0"/>
                        <a:t>74.6</a:t>
                      </a:r>
                      <a:r>
                        <a:rPr kumimoji="1" lang="ja-JP" altLang="en-US" b="1" dirty="0"/>
                        <a:t>±</a:t>
                      </a:r>
                      <a:r>
                        <a:rPr kumimoji="1" lang="en-US" altLang="ja-JP" b="1" dirty="0"/>
                        <a:t>12.7</a:t>
                      </a:r>
                      <a:r>
                        <a:rPr kumimoji="1" lang="ja-JP" altLang="en-US" b="1" dirty="0"/>
                        <a:t>　</a:t>
                      </a:r>
                      <a:r>
                        <a:rPr kumimoji="1" lang="ja-JP" altLang="en-US" b="1" dirty="0"/>
                        <a:t>歳</a:t>
                      </a:r>
                      <a:endParaRPr kumimoji="1" lang="ja-JP" altLang="en-US" b="1" dirty="0"/>
                    </a:p>
                  </a:txBody>
                  <a:tcPr>
                    <a:solidFill>
                      <a:schemeClr val="bg1">
                        <a:lumMod val="95000"/>
                      </a:schemeClr>
                    </a:solidFill>
                  </a:tcPr>
                </a:tc>
              </a:tr>
              <a:tr h="370840">
                <a:tc>
                  <a:txBody>
                    <a:bodyPr/>
                    <a:lstStyle/>
                    <a:p>
                      <a:pPr algn="ctr"/>
                      <a:r>
                        <a:rPr kumimoji="1" lang="ja-JP" altLang="en-US" b="1" dirty="0"/>
                        <a:t>在棟日数</a:t>
                      </a:r>
                      <a:endParaRPr kumimoji="1" lang="ja-JP" altLang="en-US" b="1" dirty="0"/>
                    </a:p>
                  </a:txBody>
                  <a:tcPr>
                    <a:solidFill>
                      <a:schemeClr val="bg1">
                        <a:lumMod val="85000"/>
                      </a:schemeClr>
                    </a:solidFill>
                  </a:tcPr>
                </a:tc>
                <a:tc>
                  <a:txBody>
                    <a:bodyPr/>
                    <a:lstStyle/>
                    <a:p>
                      <a:pPr algn="ctr"/>
                      <a:r>
                        <a:rPr kumimoji="1" lang="en-US" altLang="ja-JP" b="1" dirty="0"/>
                        <a:t>21.7</a:t>
                      </a:r>
                      <a:r>
                        <a:rPr kumimoji="1" lang="ja-JP" altLang="en-US" b="1" dirty="0"/>
                        <a:t>±</a:t>
                      </a:r>
                      <a:r>
                        <a:rPr kumimoji="1" lang="en-US" altLang="ja-JP" b="1" dirty="0"/>
                        <a:t>20.8</a:t>
                      </a:r>
                      <a:r>
                        <a:rPr kumimoji="1" lang="ja-JP" altLang="en-US" b="1" dirty="0"/>
                        <a:t>　</a:t>
                      </a:r>
                      <a:r>
                        <a:rPr kumimoji="1" lang="ja-JP" altLang="en-US" b="1" dirty="0"/>
                        <a:t>日</a:t>
                      </a:r>
                      <a:endParaRPr kumimoji="1" lang="ja-JP" altLang="en-US" b="1" dirty="0"/>
                    </a:p>
                  </a:txBody>
                  <a:tcPr>
                    <a:solidFill>
                      <a:schemeClr val="bg1">
                        <a:lumMod val="85000"/>
                      </a:schemeClr>
                    </a:solidFill>
                  </a:tcPr>
                </a:tc>
              </a:tr>
              <a:tr h="370840">
                <a:tc>
                  <a:txBody>
                    <a:bodyPr/>
                    <a:lstStyle/>
                    <a:p>
                      <a:pPr algn="ctr"/>
                      <a:r>
                        <a:rPr kumimoji="1" lang="ja-JP" altLang="en-US" b="1" dirty="0"/>
                        <a:t>性別</a:t>
                      </a:r>
                      <a:endParaRPr kumimoji="1" lang="ja-JP" altLang="en-US" b="1" dirty="0"/>
                    </a:p>
                  </a:txBody>
                  <a:tcPr>
                    <a:solidFill>
                      <a:schemeClr val="bg1">
                        <a:lumMod val="95000"/>
                      </a:schemeClr>
                    </a:solidFill>
                  </a:tcPr>
                </a:tc>
                <a:tc>
                  <a:txBody>
                    <a:bodyPr/>
                    <a:lstStyle/>
                    <a:p>
                      <a:pPr algn="ctr"/>
                      <a:r>
                        <a:rPr kumimoji="1" lang="ja-JP" altLang="en-US" b="1" dirty="0"/>
                        <a:t>男</a:t>
                      </a:r>
                      <a:r>
                        <a:rPr kumimoji="1" lang="en-US" altLang="ja-JP" b="1" dirty="0"/>
                        <a:t>11</a:t>
                      </a:r>
                      <a:r>
                        <a:rPr kumimoji="1" lang="ja-JP" altLang="en-US" b="1" dirty="0"/>
                        <a:t>　</a:t>
                      </a:r>
                      <a:r>
                        <a:rPr kumimoji="1" lang="en-US" altLang="ja-JP" b="1" dirty="0"/>
                        <a:t>/</a:t>
                      </a:r>
                      <a:r>
                        <a:rPr kumimoji="1" lang="ja-JP" altLang="en-US" b="1" dirty="0"/>
                        <a:t>　女</a:t>
                      </a:r>
                      <a:r>
                        <a:rPr kumimoji="1" lang="en-US" altLang="ja-JP" b="1" dirty="0"/>
                        <a:t>13</a:t>
                      </a:r>
                      <a:r>
                        <a:rPr kumimoji="1" lang="ja-JP" altLang="en-US" b="1" dirty="0"/>
                        <a:t>　人</a:t>
                      </a:r>
                      <a:endParaRPr kumimoji="1" lang="ja-JP" altLang="en-US" b="1" dirty="0"/>
                    </a:p>
                  </a:txBody>
                  <a:tcPr>
                    <a:solidFill>
                      <a:schemeClr val="bg1">
                        <a:lumMod val="95000"/>
                      </a:schemeClr>
                    </a:solidFill>
                  </a:tcPr>
                </a:tc>
              </a:tr>
            </a:tbl>
          </a:graphicData>
        </a:graphic>
      </p:graphicFrame>
      <p:graphicFrame>
        <p:nvGraphicFramePr>
          <p:cNvPr id="7" name="表 6"/>
          <p:cNvGraphicFramePr>
            <a:graphicFrameLocks noGrp="1"/>
          </p:cNvGraphicFramePr>
          <p:nvPr/>
        </p:nvGraphicFramePr>
        <p:xfrm>
          <a:off x="1524000" y="2905242"/>
          <a:ext cx="6096000" cy="3708400"/>
        </p:xfrm>
        <a:graphic>
          <a:graphicData uri="http://schemas.openxmlformats.org/drawingml/2006/table">
            <a:tbl>
              <a:tblPr firstRow="1" bandRow="1">
                <a:tableStyleId>{21E4AEA4-8DFA-4A89-87EB-49C32662AFE0}</a:tableStyleId>
              </a:tblPr>
              <a:tblGrid>
                <a:gridCol w="3048000"/>
                <a:gridCol w="3048000"/>
              </a:tblGrid>
              <a:tr h="370840">
                <a:tc>
                  <a:txBody>
                    <a:bodyPr/>
                    <a:lstStyle/>
                    <a:p>
                      <a:pPr algn="ctr"/>
                      <a:r>
                        <a:rPr kumimoji="1" lang="ja-JP" altLang="en-US" dirty="0"/>
                        <a:t>診断名</a:t>
                      </a:r>
                      <a:endParaRPr kumimoji="1" lang="ja-JP" altLang="en-US" dirty="0"/>
                    </a:p>
                  </a:txBody>
                  <a:tcPr>
                    <a:solidFill>
                      <a:schemeClr val="tx1">
                        <a:lumMod val="50000"/>
                        <a:lumOff val="50000"/>
                      </a:schemeClr>
                    </a:solidFill>
                  </a:tcPr>
                </a:tc>
                <a:tc>
                  <a:txBody>
                    <a:bodyPr/>
                    <a:lstStyle/>
                    <a:p>
                      <a:pPr algn="ctr"/>
                      <a:r>
                        <a:rPr kumimoji="1" lang="ja-JP" altLang="en-US" dirty="0"/>
                        <a:t>人数</a:t>
                      </a:r>
                      <a:endParaRPr kumimoji="1" lang="ja-JP" altLang="en-US" dirty="0"/>
                    </a:p>
                  </a:txBody>
                  <a:tcPr>
                    <a:solidFill>
                      <a:schemeClr val="tx1">
                        <a:lumMod val="50000"/>
                        <a:lumOff val="50000"/>
                      </a:schemeClr>
                    </a:solidFill>
                  </a:tcPr>
                </a:tc>
              </a:tr>
              <a:tr h="370840">
                <a:tc>
                  <a:txBody>
                    <a:bodyPr/>
                    <a:lstStyle/>
                    <a:p>
                      <a:pPr algn="ctr"/>
                      <a:r>
                        <a:rPr kumimoji="1" lang="ja-JP" altLang="en-US" b="1" dirty="0"/>
                        <a:t>肝・胆・膵がん</a:t>
                      </a:r>
                      <a:endParaRPr kumimoji="1" lang="ja-JP" altLang="en-US" b="1" dirty="0"/>
                    </a:p>
                  </a:txBody>
                  <a:tcPr>
                    <a:solidFill>
                      <a:schemeClr val="bg1">
                        <a:lumMod val="85000"/>
                      </a:schemeClr>
                    </a:solidFill>
                  </a:tcPr>
                </a:tc>
                <a:tc>
                  <a:txBody>
                    <a:bodyPr/>
                    <a:lstStyle/>
                    <a:p>
                      <a:pPr algn="ctr"/>
                      <a:r>
                        <a:rPr kumimoji="1" lang="en-US" altLang="ja-JP" b="1" dirty="0"/>
                        <a:t>6</a:t>
                      </a:r>
                      <a:endParaRPr kumimoji="1" lang="ja-JP" altLang="en-US" b="1" dirty="0"/>
                    </a:p>
                  </a:txBody>
                  <a:tcPr>
                    <a:solidFill>
                      <a:schemeClr val="bg1">
                        <a:lumMod val="85000"/>
                      </a:schemeClr>
                    </a:solidFill>
                  </a:tcPr>
                </a:tc>
              </a:tr>
              <a:tr h="370840">
                <a:tc>
                  <a:txBody>
                    <a:bodyPr/>
                    <a:lstStyle/>
                    <a:p>
                      <a:pPr algn="ctr"/>
                      <a:r>
                        <a:rPr kumimoji="1" lang="ja-JP" altLang="en-US" b="1" dirty="0"/>
                        <a:t>胃がん</a:t>
                      </a:r>
                      <a:endParaRPr kumimoji="1" lang="ja-JP" altLang="en-US" b="1" dirty="0"/>
                    </a:p>
                  </a:txBody>
                  <a:tcPr>
                    <a:solidFill>
                      <a:schemeClr val="bg1">
                        <a:lumMod val="95000"/>
                      </a:schemeClr>
                    </a:solidFill>
                  </a:tcPr>
                </a:tc>
                <a:tc>
                  <a:txBody>
                    <a:bodyPr/>
                    <a:lstStyle/>
                    <a:p>
                      <a:pPr algn="ctr"/>
                      <a:r>
                        <a:rPr kumimoji="1" lang="en-US" altLang="ja-JP" b="1" dirty="0"/>
                        <a:t>5</a:t>
                      </a:r>
                      <a:endParaRPr kumimoji="1" lang="ja-JP" altLang="en-US" b="1" dirty="0"/>
                    </a:p>
                  </a:txBody>
                  <a:tcPr>
                    <a:solidFill>
                      <a:schemeClr val="bg1">
                        <a:lumMod val="95000"/>
                      </a:schemeClr>
                    </a:solidFill>
                  </a:tcPr>
                </a:tc>
              </a:tr>
              <a:tr h="370840">
                <a:tc>
                  <a:txBody>
                    <a:bodyPr/>
                    <a:lstStyle/>
                    <a:p>
                      <a:pPr algn="ctr"/>
                      <a:r>
                        <a:rPr kumimoji="1" lang="ja-JP" altLang="en-US" b="1" dirty="0"/>
                        <a:t>大腸がん</a:t>
                      </a:r>
                      <a:endParaRPr kumimoji="1" lang="ja-JP" altLang="en-US" b="1" dirty="0"/>
                    </a:p>
                  </a:txBody>
                  <a:tcPr>
                    <a:solidFill>
                      <a:schemeClr val="bg1">
                        <a:lumMod val="85000"/>
                      </a:schemeClr>
                    </a:solidFill>
                  </a:tcPr>
                </a:tc>
                <a:tc>
                  <a:txBody>
                    <a:bodyPr/>
                    <a:lstStyle/>
                    <a:p>
                      <a:pPr algn="ctr"/>
                      <a:r>
                        <a:rPr kumimoji="1" lang="en-US" altLang="ja-JP" b="1" dirty="0"/>
                        <a:t>3</a:t>
                      </a:r>
                      <a:endParaRPr kumimoji="1" lang="ja-JP" altLang="en-US" b="1" dirty="0"/>
                    </a:p>
                  </a:txBody>
                  <a:tcPr>
                    <a:solidFill>
                      <a:schemeClr val="bg1">
                        <a:lumMod val="85000"/>
                      </a:schemeClr>
                    </a:solidFill>
                  </a:tcPr>
                </a:tc>
              </a:tr>
              <a:tr h="370840">
                <a:tc>
                  <a:txBody>
                    <a:bodyPr/>
                    <a:lstStyle/>
                    <a:p>
                      <a:pPr algn="ctr"/>
                      <a:r>
                        <a:rPr kumimoji="1" lang="ja-JP" altLang="en-US" b="1" dirty="0"/>
                        <a:t>婦人科がん</a:t>
                      </a:r>
                      <a:endParaRPr kumimoji="1" lang="ja-JP" altLang="en-US" b="1" dirty="0"/>
                    </a:p>
                  </a:txBody>
                  <a:tcPr>
                    <a:solidFill>
                      <a:schemeClr val="bg1">
                        <a:lumMod val="95000"/>
                      </a:schemeClr>
                    </a:solidFill>
                  </a:tcPr>
                </a:tc>
                <a:tc>
                  <a:txBody>
                    <a:bodyPr/>
                    <a:lstStyle/>
                    <a:p>
                      <a:pPr algn="ctr"/>
                      <a:r>
                        <a:rPr kumimoji="1" lang="en-US" altLang="ja-JP" b="1" dirty="0"/>
                        <a:t>3</a:t>
                      </a:r>
                      <a:endParaRPr kumimoji="1" lang="ja-JP" altLang="en-US" b="1" dirty="0"/>
                    </a:p>
                  </a:txBody>
                  <a:tcPr>
                    <a:solidFill>
                      <a:schemeClr val="bg1">
                        <a:lumMod val="95000"/>
                      </a:schemeClr>
                    </a:solidFill>
                  </a:tcPr>
                </a:tc>
              </a:tr>
              <a:tr h="370840">
                <a:tc>
                  <a:txBody>
                    <a:bodyPr/>
                    <a:lstStyle/>
                    <a:p>
                      <a:pPr algn="ctr"/>
                      <a:r>
                        <a:rPr kumimoji="1" lang="ja-JP" altLang="en-US" b="1" dirty="0"/>
                        <a:t>泌尿器がん</a:t>
                      </a:r>
                      <a:endParaRPr kumimoji="1" lang="ja-JP" altLang="en-US" b="1" dirty="0"/>
                    </a:p>
                  </a:txBody>
                  <a:tcPr>
                    <a:solidFill>
                      <a:schemeClr val="bg1">
                        <a:lumMod val="85000"/>
                      </a:schemeClr>
                    </a:solidFill>
                  </a:tcPr>
                </a:tc>
                <a:tc>
                  <a:txBody>
                    <a:bodyPr/>
                    <a:lstStyle/>
                    <a:p>
                      <a:pPr algn="ctr"/>
                      <a:r>
                        <a:rPr kumimoji="1" lang="en-US" altLang="ja-JP" b="1" dirty="0"/>
                        <a:t>2</a:t>
                      </a:r>
                      <a:endParaRPr kumimoji="1" lang="ja-JP" altLang="en-US" b="1" dirty="0"/>
                    </a:p>
                  </a:txBody>
                  <a:tcPr>
                    <a:solidFill>
                      <a:schemeClr val="bg1">
                        <a:lumMod val="85000"/>
                      </a:schemeClr>
                    </a:solidFill>
                  </a:tcPr>
                </a:tc>
              </a:tr>
              <a:tr h="370840">
                <a:tc>
                  <a:txBody>
                    <a:bodyPr/>
                    <a:lstStyle/>
                    <a:p>
                      <a:pPr algn="ctr"/>
                      <a:r>
                        <a:rPr kumimoji="1" lang="ja-JP" altLang="en-US" b="1" dirty="0"/>
                        <a:t>頭頚部がん</a:t>
                      </a:r>
                      <a:endParaRPr kumimoji="1" lang="ja-JP" altLang="en-US" b="1" dirty="0"/>
                    </a:p>
                  </a:txBody>
                  <a:tcPr>
                    <a:solidFill>
                      <a:schemeClr val="bg1">
                        <a:lumMod val="95000"/>
                      </a:schemeClr>
                    </a:solidFill>
                  </a:tcPr>
                </a:tc>
                <a:tc>
                  <a:txBody>
                    <a:bodyPr/>
                    <a:lstStyle/>
                    <a:p>
                      <a:pPr algn="ctr"/>
                      <a:r>
                        <a:rPr kumimoji="1" lang="en-US" altLang="ja-JP" b="1" dirty="0"/>
                        <a:t>2</a:t>
                      </a:r>
                      <a:endParaRPr kumimoji="1" lang="ja-JP" altLang="en-US" b="1" dirty="0"/>
                    </a:p>
                  </a:txBody>
                  <a:tcPr>
                    <a:solidFill>
                      <a:schemeClr val="bg1">
                        <a:lumMod val="95000"/>
                      </a:schemeClr>
                    </a:solidFill>
                  </a:tcPr>
                </a:tc>
              </a:tr>
              <a:tr h="370840">
                <a:tc>
                  <a:txBody>
                    <a:bodyPr/>
                    <a:lstStyle/>
                    <a:p>
                      <a:pPr algn="ctr"/>
                      <a:r>
                        <a:rPr kumimoji="1" lang="ja-JP" altLang="en-US" b="1" dirty="0"/>
                        <a:t>肺がん</a:t>
                      </a:r>
                      <a:endParaRPr kumimoji="1" lang="ja-JP" altLang="en-US" b="1" dirty="0"/>
                    </a:p>
                  </a:txBody>
                  <a:tcPr>
                    <a:solidFill>
                      <a:schemeClr val="bg1">
                        <a:lumMod val="85000"/>
                      </a:schemeClr>
                    </a:solidFill>
                  </a:tcPr>
                </a:tc>
                <a:tc>
                  <a:txBody>
                    <a:bodyPr/>
                    <a:lstStyle/>
                    <a:p>
                      <a:pPr algn="ctr"/>
                      <a:r>
                        <a:rPr kumimoji="1" lang="en-US" altLang="ja-JP" b="1" dirty="0"/>
                        <a:t>1</a:t>
                      </a:r>
                      <a:endParaRPr kumimoji="1" lang="ja-JP" altLang="en-US" b="1" dirty="0"/>
                    </a:p>
                  </a:txBody>
                  <a:tcPr>
                    <a:solidFill>
                      <a:schemeClr val="bg1">
                        <a:lumMod val="85000"/>
                      </a:schemeClr>
                    </a:solidFill>
                  </a:tcPr>
                </a:tc>
              </a:tr>
              <a:tr h="370840">
                <a:tc>
                  <a:txBody>
                    <a:bodyPr/>
                    <a:lstStyle/>
                    <a:p>
                      <a:pPr algn="ctr"/>
                      <a:r>
                        <a:rPr kumimoji="1" lang="ja-JP" altLang="en-US" b="1" dirty="0"/>
                        <a:t>血液腫瘍</a:t>
                      </a:r>
                      <a:endParaRPr kumimoji="1" lang="ja-JP" altLang="en-US" b="1" dirty="0"/>
                    </a:p>
                  </a:txBody>
                  <a:tcPr>
                    <a:solidFill>
                      <a:schemeClr val="bg1">
                        <a:lumMod val="95000"/>
                      </a:schemeClr>
                    </a:solidFill>
                  </a:tcPr>
                </a:tc>
                <a:tc>
                  <a:txBody>
                    <a:bodyPr/>
                    <a:lstStyle/>
                    <a:p>
                      <a:pPr algn="ctr"/>
                      <a:r>
                        <a:rPr kumimoji="1" lang="en-US" altLang="ja-JP" b="1" dirty="0"/>
                        <a:t>1</a:t>
                      </a:r>
                      <a:endParaRPr kumimoji="1" lang="ja-JP" altLang="en-US" b="1" dirty="0"/>
                    </a:p>
                  </a:txBody>
                  <a:tcPr>
                    <a:solidFill>
                      <a:schemeClr val="bg1">
                        <a:lumMod val="95000"/>
                      </a:schemeClr>
                    </a:solidFill>
                  </a:tcPr>
                </a:tc>
              </a:tr>
              <a:tr h="370840">
                <a:tc>
                  <a:txBody>
                    <a:bodyPr/>
                    <a:lstStyle/>
                    <a:p>
                      <a:pPr algn="ctr"/>
                      <a:r>
                        <a:rPr kumimoji="1" lang="ja-JP" altLang="en-US" b="1" dirty="0"/>
                        <a:t>原発不明がん</a:t>
                      </a:r>
                      <a:endParaRPr kumimoji="1" lang="ja-JP" altLang="en-US" b="1" dirty="0"/>
                    </a:p>
                  </a:txBody>
                  <a:tcPr>
                    <a:solidFill>
                      <a:schemeClr val="bg1">
                        <a:lumMod val="85000"/>
                      </a:schemeClr>
                    </a:solidFill>
                  </a:tcPr>
                </a:tc>
                <a:tc>
                  <a:txBody>
                    <a:bodyPr/>
                    <a:lstStyle/>
                    <a:p>
                      <a:pPr algn="ctr"/>
                      <a:r>
                        <a:rPr kumimoji="1" lang="en-US" altLang="ja-JP" b="1" dirty="0"/>
                        <a:t>1</a:t>
                      </a:r>
                      <a:endParaRPr kumimoji="1" lang="ja-JP" altLang="en-US" b="1" dirty="0"/>
                    </a:p>
                  </a:txBody>
                  <a:tcPr>
                    <a:solidFill>
                      <a:schemeClr val="bg1">
                        <a:lumMod val="85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60810" y="547921"/>
            <a:ext cx="1422184" cy="584775"/>
          </a:xfrm>
          <a:prstGeom prst="rect">
            <a:avLst/>
          </a:prstGeom>
          <a:noFill/>
        </p:spPr>
        <p:txBody>
          <a:bodyPr wrap="none" rtlCol="0">
            <a:spAutoFit/>
          </a:bodyPr>
          <a:lstStyle/>
          <a:p>
            <a:r>
              <a:rPr kumimoji="1" lang="en-US" altLang="ja-JP" sz="3200" b="1" dirty="0"/>
              <a:t>【</a:t>
            </a:r>
            <a:r>
              <a:rPr kumimoji="1" lang="ja-JP" altLang="en-US" sz="3200" b="1" dirty="0"/>
              <a:t>結果</a:t>
            </a:r>
            <a:r>
              <a:rPr kumimoji="1" lang="en-US" altLang="ja-JP" sz="3200" b="1" dirty="0"/>
              <a:t>】</a:t>
            </a:r>
            <a:endParaRPr kumimoji="1" lang="ja-JP" altLang="en-US" sz="3200" b="1" dirty="0"/>
          </a:p>
        </p:txBody>
      </p:sp>
      <p:graphicFrame>
        <p:nvGraphicFramePr>
          <p:cNvPr id="5" name="表 4"/>
          <p:cNvGraphicFramePr>
            <a:graphicFrameLocks noGrp="1"/>
          </p:cNvGraphicFramePr>
          <p:nvPr/>
        </p:nvGraphicFramePr>
        <p:xfrm>
          <a:off x="681632" y="1757259"/>
          <a:ext cx="7371080" cy="4003040"/>
        </p:xfrm>
        <a:graphic>
          <a:graphicData uri="http://schemas.openxmlformats.org/drawingml/2006/table">
            <a:tbl>
              <a:tblPr firstRow="1" bandRow="1">
                <a:tableStyleId>{5C22544A-7EE6-4342-B048-85BDC9FD1C3A}</a:tableStyleId>
              </a:tblPr>
              <a:tblGrid>
                <a:gridCol w="3827145"/>
                <a:gridCol w="3543627"/>
              </a:tblGrid>
              <a:tr h="370840">
                <a:tc>
                  <a:txBody>
                    <a:bodyPr/>
                    <a:lstStyle/>
                    <a:p>
                      <a:endParaRPr kumimoji="1" lang="ja-JP" altLang="en-US" dirty="0"/>
                    </a:p>
                  </a:txBody>
                  <a:tcPr>
                    <a:solidFill>
                      <a:schemeClr val="tx1">
                        <a:lumMod val="50000"/>
                        <a:lumOff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ja-JP" altLang="en-US" dirty="0"/>
                    </a:p>
                  </a:txBody>
                  <a:tcPr>
                    <a:solidFill>
                      <a:schemeClr val="tx1">
                        <a:lumMod val="50000"/>
                        <a:lumOff val="50000"/>
                      </a:schemeClr>
                    </a:solidFill>
                  </a:tcPr>
                </a:tc>
              </a:tr>
              <a:tr h="370840">
                <a:tc>
                  <a:txBody>
                    <a:bodyPr/>
                    <a:lstStyle/>
                    <a:p>
                      <a:pPr algn="ctr"/>
                      <a:r>
                        <a:rPr kumimoji="1" lang="ja-JP" altLang="en-US" sz="2800" b="1" dirty="0"/>
                        <a:t>個人献立提供延べ</a:t>
                      </a:r>
                      <a:r>
                        <a:rPr kumimoji="1" lang="ja-JP" altLang="en-US" sz="2800" b="1" dirty="0"/>
                        <a:t>食数</a:t>
                      </a:r>
                      <a:endParaRPr kumimoji="1" lang="ja-JP" altLang="en-US" sz="2800" b="1" dirty="0"/>
                    </a:p>
                    <a:p>
                      <a:pPr algn="ctr"/>
                      <a:endParaRPr kumimoji="1" lang="ja-JP" altLang="en-US" sz="2800" dirty="0"/>
                    </a:p>
                  </a:txBody>
                  <a:tcPr>
                    <a:solidFill>
                      <a:schemeClr val="bg1">
                        <a:lumMod val="95000"/>
                      </a:schemeClr>
                    </a:solidFill>
                  </a:tcPr>
                </a:tc>
                <a:tc>
                  <a:txBody>
                    <a:bodyPr/>
                    <a:lstStyle/>
                    <a:p>
                      <a:pPr algn="ctr"/>
                      <a:r>
                        <a:rPr kumimoji="1" lang="en-US" altLang="ja-JP" sz="2800" dirty="0"/>
                        <a:t>175</a:t>
                      </a:r>
                      <a:r>
                        <a:rPr kumimoji="1" lang="ja-JP" altLang="en-US" sz="2800" dirty="0"/>
                        <a:t>食</a:t>
                      </a:r>
                      <a:endParaRPr kumimoji="1" lang="ja-JP" altLang="en-US" sz="2800" dirty="0"/>
                    </a:p>
                  </a:txBody>
                  <a:tcPr>
                    <a:solidFill>
                      <a:schemeClr val="bg1">
                        <a:lumMod val="95000"/>
                      </a:schemeClr>
                    </a:solidFill>
                  </a:tcPr>
                </a:tc>
              </a:tr>
              <a:tr h="370840">
                <a:tc>
                  <a:txBody>
                    <a:bodyPr/>
                    <a:lstStyle/>
                    <a:p>
                      <a:endParaRPr kumimoji="1" lang="ja-JP" altLang="en-US" dirty="0"/>
                    </a:p>
                  </a:txBody>
                  <a:tcPr>
                    <a:solidFill>
                      <a:schemeClr val="tx1">
                        <a:lumMod val="50000"/>
                        <a:lumOff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ja-JP" altLang="en-US" b="1" dirty="0">
                        <a:solidFill>
                          <a:schemeClr val="bg1"/>
                        </a:solidFill>
                      </a:endParaRPr>
                    </a:p>
                  </a:txBody>
                  <a:tcPr>
                    <a:solidFill>
                      <a:schemeClr val="tx1">
                        <a:lumMod val="50000"/>
                        <a:lumOff val="50000"/>
                      </a:schemeClr>
                    </a:solidFill>
                  </a:tcPr>
                </a:tc>
              </a:tr>
              <a:tr h="944880">
                <a:tc>
                  <a:txBody>
                    <a:bodyPr/>
                    <a:lstStyle/>
                    <a:p>
                      <a:pPr algn="ctr"/>
                      <a:r>
                        <a:rPr kumimoji="1" lang="ja-JP" altLang="en-US" sz="2800" b="1" dirty="0"/>
                        <a:t>１食のエネルギー量</a:t>
                      </a:r>
                      <a:endParaRPr kumimoji="1" lang="en-US" altLang="ja-JP" sz="2800" b="1" dirty="0"/>
                    </a:p>
                  </a:txBody>
                  <a:tcPr>
                    <a:solidFill>
                      <a:schemeClr val="bg1">
                        <a:lumMod val="85000"/>
                      </a:schemeClr>
                    </a:solidFill>
                  </a:tcPr>
                </a:tc>
                <a:tc>
                  <a:txBody>
                    <a:bodyPr/>
                    <a:lstStyle/>
                    <a:p>
                      <a:pPr algn="ctr"/>
                      <a:r>
                        <a:rPr kumimoji="1" lang="en-US" altLang="ja-JP" sz="2800" dirty="0"/>
                        <a:t>188</a:t>
                      </a:r>
                      <a:r>
                        <a:rPr kumimoji="1" lang="ja-JP" altLang="en-US" sz="2800" dirty="0"/>
                        <a:t>±</a:t>
                      </a:r>
                      <a:r>
                        <a:rPr kumimoji="1" lang="en-US" altLang="ja-JP" sz="2800" dirty="0"/>
                        <a:t>102 kcal</a:t>
                      </a:r>
                      <a:endParaRPr kumimoji="1" lang="en-US" altLang="ja-JP" sz="2800" dirty="0"/>
                    </a:p>
                    <a:p>
                      <a:pPr algn="ctr"/>
                      <a:endParaRPr kumimoji="1" lang="en-US" altLang="ja-JP" sz="2800" dirty="0"/>
                    </a:p>
                  </a:txBody>
                  <a:tcPr>
                    <a:solidFill>
                      <a:schemeClr val="bg1">
                        <a:lumMod val="85000"/>
                      </a:schemeClr>
                    </a:solidFill>
                  </a:tcPr>
                </a:tc>
              </a:tr>
              <a:tr h="370840">
                <a:tc>
                  <a:txBody>
                    <a:bodyPr/>
                    <a:lstStyle/>
                    <a:p>
                      <a:pPr algn="ctr"/>
                      <a:r>
                        <a:rPr kumimoji="1" lang="en-US" altLang="ja-JP" sz="2800" b="1" dirty="0"/>
                        <a:t>1</a:t>
                      </a:r>
                      <a:r>
                        <a:rPr kumimoji="1" lang="ja-JP" altLang="en-US" sz="2800" b="1" dirty="0"/>
                        <a:t>食の品数</a:t>
                      </a:r>
                      <a:endParaRPr kumimoji="1" lang="ja-JP" altLang="en-US" sz="2800" b="1" dirty="0"/>
                    </a:p>
                    <a:p>
                      <a:pPr algn="ctr"/>
                      <a:endParaRPr kumimoji="1" lang="ja-JP" altLang="en-US" sz="2800" b="1" dirty="0"/>
                    </a:p>
                  </a:txBody>
                  <a:tcPr>
                    <a:solidFill>
                      <a:schemeClr val="bg1">
                        <a:lumMod val="95000"/>
                      </a:schemeClr>
                    </a:solidFill>
                  </a:tcPr>
                </a:tc>
                <a:tc>
                  <a:txBody>
                    <a:bodyPr/>
                    <a:lstStyle/>
                    <a:p>
                      <a:pPr algn="ctr"/>
                      <a:r>
                        <a:rPr kumimoji="1" lang="ja-JP" altLang="en-US" sz="2800" dirty="0"/>
                        <a:t>３品</a:t>
                      </a:r>
                      <a:endParaRPr kumimoji="1" lang="ja-JP" altLang="en-US" sz="2800" dirty="0"/>
                    </a:p>
                  </a:txBody>
                  <a:tcPr>
                    <a:solidFill>
                      <a:schemeClr val="bg1">
                        <a:lumMod val="95000"/>
                      </a:schemeClr>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35696" y="281503"/>
            <a:ext cx="6435725" cy="953135"/>
          </a:xfrm>
          <a:prstGeom prst="rect">
            <a:avLst/>
          </a:prstGeom>
          <a:noFill/>
        </p:spPr>
        <p:txBody>
          <a:bodyPr wrap="none" rtlCol="0">
            <a:spAutoFit/>
          </a:bodyPr>
          <a:lstStyle/>
          <a:p>
            <a:r>
              <a:rPr kumimoji="1" lang="ja-JP" altLang="en-US" sz="2800" b="1" dirty="0"/>
              <a:t>絶食前３日間の献立で患者の求めた食事</a:t>
            </a:r>
            <a:endParaRPr kumimoji="1" lang="ja-JP" altLang="en-US" sz="2800" b="1" dirty="0"/>
          </a:p>
          <a:p>
            <a:pPr algn="ctr"/>
            <a:r>
              <a:rPr kumimoji="1" lang="ja-JP" altLang="en-US" sz="2800" b="1" dirty="0"/>
              <a:t>主食</a:t>
            </a:r>
            <a:endParaRPr kumimoji="1" lang="ja-JP" altLang="en-US" sz="2800" b="1" dirty="0"/>
          </a:p>
        </p:txBody>
      </p:sp>
      <p:graphicFrame>
        <p:nvGraphicFramePr>
          <p:cNvPr id="6" name="表 5"/>
          <p:cNvGraphicFramePr/>
          <p:nvPr/>
        </p:nvGraphicFramePr>
        <p:xfrm>
          <a:off x="664845" y="3360420"/>
          <a:ext cx="7814310" cy="3108960"/>
        </p:xfrm>
        <a:graphic>
          <a:graphicData uri="http://schemas.openxmlformats.org/drawingml/2006/table">
            <a:tbl>
              <a:tblPr firstRow="1" bandRow="1">
                <a:tableStyleId>{5C22544A-7EE6-4342-B048-85BDC9FD1C3A}</a:tableStyleId>
              </a:tblPr>
              <a:tblGrid>
                <a:gridCol w="4286885"/>
                <a:gridCol w="1639570"/>
                <a:gridCol w="1887855"/>
              </a:tblGrid>
              <a:tr h="518160">
                <a:tc>
                  <a:txBody>
                    <a:bodyPr/>
                    <a:p>
                      <a:pPr algn="ctr">
                        <a:buNone/>
                      </a:pPr>
                      <a:r>
                        <a:rPr lang="ja-JP" altLang="en-US" sz="2800" b="0"/>
                        <a:t>品目</a:t>
                      </a:r>
                      <a:endParaRPr lang="ja-JP" altLang="en-US" sz="2800" b="0"/>
                    </a:p>
                  </a:txBody>
                  <a:tcPr>
                    <a:solidFill>
                      <a:schemeClr val="tx1">
                        <a:lumMod val="50000"/>
                        <a:lumOff val="50000"/>
                      </a:schemeClr>
                    </a:solidFill>
                  </a:tcPr>
                </a:tc>
                <a:tc>
                  <a:txBody>
                    <a:bodyPr/>
                    <a:p>
                      <a:pPr algn="ctr">
                        <a:buNone/>
                      </a:pPr>
                      <a:r>
                        <a:rPr lang="ja-JP" altLang="en-US" sz="2800" b="0"/>
                        <a:t>提供回数</a:t>
                      </a:r>
                      <a:endParaRPr lang="ja-JP" altLang="en-US" sz="2800" b="0"/>
                    </a:p>
                  </a:txBody>
                  <a:tcPr>
                    <a:solidFill>
                      <a:schemeClr val="tx1">
                        <a:lumMod val="50000"/>
                        <a:lumOff val="50000"/>
                      </a:schemeClr>
                    </a:solidFill>
                  </a:tcPr>
                </a:tc>
                <a:tc>
                  <a:txBody>
                    <a:bodyPr/>
                    <a:p>
                      <a:pPr algn="ctr">
                        <a:buNone/>
                      </a:pPr>
                      <a:endParaRPr lang="ja-JP" altLang="en-US" sz="2800" b="0"/>
                    </a:p>
                  </a:txBody>
                  <a:tcPr>
                    <a:solidFill>
                      <a:schemeClr val="tx1">
                        <a:lumMod val="50000"/>
                        <a:lumOff val="50000"/>
                      </a:schemeClr>
                    </a:solidFill>
                  </a:tcPr>
                </a:tc>
              </a:tr>
              <a:tr h="381000">
                <a:tc>
                  <a:txBody>
                    <a:bodyPr/>
                    <a:p>
                      <a:pPr algn="ctr">
                        <a:buNone/>
                      </a:pPr>
                      <a:r>
                        <a:rPr lang="ja-JP" altLang="en-US" sz="2800" b="1"/>
                        <a:t>重湯・ペーストがゆ</a:t>
                      </a:r>
                      <a:endParaRPr lang="ja-JP" altLang="en-US" sz="2800" b="1"/>
                    </a:p>
                  </a:txBody>
                  <a:tcPr>
                    <a:solidFill>
                      <a:schemeClr val="bg1">
                        <a:lumMod val="95000"/>
                      </a:schemeClr>
                    </a:solidFill>
                  </a:tcPr>
                </a:tc>
                <a:tc>
                  <a:txBody>
                    <a:bodyPr/>
                    <a:p>
                      <a:pPr algn="ctr">
                        <a:buNone/>
                      </a:pPr>
                      <a:r>
                        <a:rPr lang="en-US" altLang="ja-JP" sz="2800" b="1"/>
                        <a:t>22</a:t>
                      </a:r>
                      <a:endParaRPr lang="en-US" altLang="ja-JP" sz="2800" b="1"/>
                    </a:p>
                  </a:txBody>
                  <a:tcPr>
                    <a:solidFill>
                      <a:schemeClr val="bg1">
                        <a:lumMod val="95000"/>
                      </a:schemeClr>
                    </a:solidFill>
                  </a:tcPr>
                </a:tc>
                <a:tc>
                  <a:txBody>
                    <a:bodyPr/>
                    <a:p>
                      <a:pPr algn="ctr">
                        <a:buNone/>
                      </a:pPr>
                      <a:r>
                        <a:rPr lang="en-US" altLang="ja-JP" sz="2800" b="1"/>
                        <a:t>25</a:t>
                      </a:r>
                      <a:r>
                        <a:rPr lang="ja-JP" altLang="en-US" sz="2800" b="1"/>
                        <a:t>％</a:t>
                      </a:r>
                      <a:endParaRPr lang="ja-JP" altLang="en-US" sz="2800" b="1"/>
                    </a:p>
                  </a:txBody>
                  <a:tcPr>
                    <a:solidFill>
                      <a:schemeClr val="bg1">
                        <a:lumMod val="95000"/>
                      </a:schemeClr>
                    </a:solidFill>
                  </a:tcPr>
                </a:tc>
              </a:tr>
              <a:tr h="381000">
                <a:tc>
                  <a:txBody>
                    <a:bodyPr/>
                    <a:p>
                      <a:pPr algn="ctr">
                        <a:buNone/>
                      </a:pPr>
                      <a:r>
                        <a:rPr lang="ja-JP" altLang="en-US" sz="2800" b="1"/>
                        <a:t>３分がゆ・５分がゆ・全がゆ</a:t>
                      </a:r>
                      <a:endParaRPr lang="ja-JP" altLang="en-US" sz="2800" b="1"/>
                    </a:p>
                  </a:txBody>
                  <a:tcPr>
                    <a:solidFill>
                      <a:schemeClr val="bg1">
                        <a:lumMod val="85000"/>
                      </a:schemeClr>
                    </a:solidFill>
                  </a:tcPr>
                </a:tc>
                <a:tc>
                  <a:txBody>
                    <a:bodyPr/>
                    <a:p>
                      <a:pPr algn="ctr">
                        <a:buNone/>
                      </a:pPr>
                      <a:r>
                        <a:rPr lang="en-US" altLang="ja-JP" sz="2800" b="1"/>
                        <a:t>57</a:t>
                      </a:r>
                      <a:endParaRPr lang="en-US" altLang="ja-JP" sz="2800" b="1"/>
                    </a:p>
                  </a:txBody>
                  <a:tcPr>
                    <a:solidFill>
                      <a:schemeClr val="bg1">
                        <a:lumMod val="85000"/>
                      </a:schemeClr>
                    </a:solidFill>
                  </a:tcPr>
                </a:tc>
                <a:tc>
                  <a:txBody>
                    <a:bodyPr/>
                    <a:p>
                      <a:pPr algn="ctr">
                        <a:buNone/>
                      </a:pPr>
                      <a:r>
                        <a:rPr lang="en-US" altLang="ja-JP" sz="2800" b="1"/>
                        <a:t>63</a:t>
                      </a:r>
                      <a:r>
                        <a:rPr lang="ja-JP" altLang="en-US" sz="2800" b="1"/>
                        <a:t>％</a:t>
                      </a:r>
                      <a:endParaRPr lang="ja-JP" altLang="en-US" sz="2800" b="1"/>
                    </a:p>
                  </a:txBody>
                  <a:tcPr>
                    <a:solidFill>
                      <a:schemeClr val="bg1">
                        <a:lumMod val="85000"/>
                      </a:schemeClr>
                    </a:solidFill>
                  </a:tcPr>
                </a:tc>
              </a:tr>
              <a:tr h="381000">
                <a:tc>
                  <a:txBody>
                    <a:bodyPr/>
                    <a:p>
                      <a:pPr algn="ctr">
                        <a:buNone/>
                      </a:pPr>
                      <a:r>
                        <a:rPr lang="ja-JP" altLang="en-US" sz="2800" b="1"/>
                        <a:t>パン</a:t>
                      </a:r>
                      <a:endParaRPr lang="ja-JP" altLang="en-US" sz="2800" b="1"/>
                    </a:p>
                  </a:txBody>
                  <a:tcPr>
                    <a:solidFill>
                      <a:schemeClr val="bg1">
                        <a:lumMod val="95000"/>
                      </a:schemeClr>
                    </a:solidFill>
                  </a:tcPr>
                </a:tc>
                <a:tc>
                  <a:txBody>
                    <a:bodyPr/>
                    <a:p>
                      <a:pPr algn="ctr">
                        <a:buNone/>
                      </a:pPr>
                      <a:r>
                        <a:rPr lang="en-US" altLang="ja-JP" sz="2800" b="1"/>
                        <a:t>8</a:t>
                      </a:r>
                      <a:endParaRPr lang="en-US" altLang="ja-JP" sz="2800" b="1"/>
                    </a:p>
                  </a:txBody>
                  <a:tcPr>
                    <a:solidFill>
                      <a:schemeClr val="bg1">
                        <a:lumMod val="95000"/>
                      </a:schemeClr>
                    </a:solidFill>
                  </a:tcPr>
                </a:tc>
                <a:tc>
                  <a:txBody>
                    <a:bodyPr/>
                    <a:p>
                      <a:pPr algn="ctr">
                        <a:buNone/>
                      </a:pPr>
                      <a:r>
                        <a:rPr lang="en-US" altLang="ja-JP" sz="2800" b="1"/>
                        <a:t>9</a:t>
                      </a:r>
                      <a:r>
                        <a:rPr lang="ja-JP" altLang="en-US" sz="2800" b="1"/>
                        <a:t>％</a:t>
                      </a:r>
                      <a:endParaRPr lang="ja-JP" altLang="en-US" sz="2800" b="1"/>
                    </a:p>
                  </a:txBody>
                  <a:tcPr>
                    <a:solidFill>
                      <a:schemeClr val="bg1">
                        <a:lumMod val="95000"/>
                      </a:schemeClr>
                    </a:solidFill>
                  </a:tcPr>
                </a:tc>
              </a:tr>
              <a:tr h="381000">
                <a:tc>
                  <a:txBody>
                    <a:bodyPr/>
                    <a:p>
                      <a:pPr algn="ctr">
                        <a:buNone/>
                      </a:pPr>
                      <a:r>
                        <a:rPr lang="ja-JP" altLang="en-US" sz="2800" b="1"/>
                        <a:t>麺</a:t>
                      </a:r>
                      <a:endParaRPr lang="ja-JP" altLang="en-US" sz="2800" b="1"/>
                    </a:p>
                  </a:txBody>
                  <a:tcPr>
                    <a:solidFill>
                      <a:schemeClr val="bg1">
                        <a:lumMod val="85000"/>
                      </a:schemeClr>
                    </a:solidFill>
                  </a:tcPr>
                </a:tc>
                <a:tc>
                  <a:txBody>
                    <a:bodyPr/>
                    <a:p>
                      <a:pPr algn="ctr">
                        <a:buNone/>
                      </a:pPr>
                      <a:r>
                        <a:rPr lang="en-US" altLang="ja-JP" sz="2800" b="1"/>
                        <a:t>3</a:t>
                      </a:r>
                      <a:endParaRPr lang="en-US" altLang="ja-JP" sz="2800" b="1"/>
                    </a:p>
                  </a:txBody>
                  <a:tcPr>
                    <a:solidFill>
                      <a:schemeClr val="bg1">
                        <a:lumMod val="85000"/>
                      </a:schemeClr>
                    </a:solidFill>
                  </a:tcPr>
                </a:tc>
                <a:tc>
                  <a:txBody>
                    <a:bodyPr/>
                    <a:p>
                      <a:pPr algn="ctr">
                        <a:buNone/>
                      </a:pPr>
                      <a:r>
                        <a:rPr lang="en-US" altLang="ja-JP" sz="2800" b="1"/>
                        <a:t>3</a:t>
                      </a:r>
                      <a:r>
                        <a:rPr lang="ja-JP" altLang="en-US" sz="2800" b="1"/>
                        <a:t>％</a:t>
                      </a:r>
                      <a:endParaRPr lang="ja-JP" altLang="en-US" sz="2800" b="1"/>
                    </a:p>
                  </a:txBody>
                  <a:tcPr>
                    <a:solidFill>
                      <a:schemeClr val="bg1">
                        <a:lumMod val="85000"/>
                      </a:schemeClr>
                    </a:solidFill>
                  </a:tcPr>
                </a:tc>
              </a:tr>
            </a:tbl>
          </a:graphicData>
        </a:graphic>
      </p:graphicFrame>
      <p:graphicFrame>
        <p:nvGraphicFramePr>
          <p:cNvPr id="7" name="表 6"/>
          <p:cNvGraphicFramePr/>
          <p:nvPr/>
        </p:nvGraphicFramePr>
        <p:xfrm>
          <a:off x="664845" y="1381760"/>
          <a:ext cx="7814310" cy="3108960"/>
        </p:xfrm>
        <a:graphic>
          <a:graphicData uri="http://schemas.openxmlformats.org/drawingml/2006/table">
            <a:tbl>
              <a:tblPr firstRow="1" bandRow="1">
                <a:tableStyleId>{5C22544A-7EE6-4342-B048-85BDC9FD1C3A}</a:tableStyleId>
              </a:tblPr>
              <a:tblGrid>
                <a:gridCol w="4286885"/>
                <a:gridCol w="1639570"/>
                <a:gridCol w="1887855"/>
              </a:tblGrid>
              <a:tr h="518160">
                <a:tc>
                  <a:txBody>
                    <a:bodyPr/>
                    <a:p>
                      <a:pPr algn="ctr">
                        <a:buNone/>
                      </a:pPr>
                      <a:r>
                        <a:rPr lang="ja-JP" altLang="en-US" sz="2800" b="0"/>
                        <a:t>品目</a:t>
                      </a:r>
                      <a:endParaRPr lang="ja-JP" altLang="en-US" sz="2800" b="0"/>
                    </a:p>
                  </a:txBody>
                  <a:tcPr>
                    <a:solidFill>
                      <a:schemeClr val="tx1">
                        <a:lumMod val="50000"/>
                        <a:lumOff val="50000"/>
                      </a:schemeClr>
                    </a:solidFill>
                  </a:tcPr>
                </a:tc>
                <a:tc>
                  <a:txBody>
                    <a:bodyPr/>
                    <a:p>
                      <a:pPr algn="ctr">
                        <a:buNone/>
                      </a:pPr>
                      <a:r>
                        <a:rPr lang="ja-JP" altLang="en-US" sz="2800" b="0"/>
                        <a:t>食数</a:t>
                      </a:r>
                      <a:endParaRPr lang="ja-JP" altLang="en-US" sz="2800" b="0"/>
                    </a:p>
                  </a:txBody>
                  <a:tcPr>
                    <a:solidFill>
                      <a:schemeClr val="tx1">
                        <a:lumMod val="50000"/>
                        <a:lumOff val="50000"/>
                      </a:schemeClr>
                    </a:solidFill>
                  </a:tcPr>
                </a:tc>
                <a:tc>
                  <a:txBody>
                    <a:bodyPr/>
                    <a:p>
                      <a:pPr algn="ctr">
                        <a:buNone/>
                      </a:pPr>
                      <a:endParaRPr lang="ja-JP" altLang="en-US" sz="2800" b="0"/>
                    </a:p>
                  </a:txBody>
                  <a:tcPr>
                    <a:solidFill>
                      <a:schemeClr val="tx1">
                        <a:lumMod val="50000"/>
                        <a:lumOff val="50000"/>
                      </a:schemeClr>
                    </a:solidFill>
                  </a:tcPr>
                </a:tc>
              </a:tr>
              <a:tr h="518160">
                <a:tc>
                  <a:txBody>
                    <a:bodyPr/>
                    <a:p>
                      <a:pPr algn="ctr">
                        <a:buNone/>
                      </a:pPr>
                      <a:r>
                        <a:rPr lang="ja-JP" altLang="en-US" sz="2800" b="1"/>
                        <a:t>主食あり</a:t>
                      </a:r>
                      <a:endParaRPr lang="ja-JP" altLang="en-US" sz="2800" b="1"/>
                    </a:p>
                  </a:txBody>
                  <a:tcPr>
                    <a:solidFill>
                      <a:schemeClr val="bg1">
                        <a:lumMod val="95000"/>
                      </a:schemeClr>
                    </a:solidFill>
                  </a:tcPr>
                </a:tc>
                <a:tc>
                  <a:txBody>
                    <a:bodyPr/>
                    <a:p>
                      <a:pPr algn="ctr">
                        <a:buNone/>
                      </a:pPr>
                      <a:r>
                        <a:rPr lang="en-US" altLang="ja-JP" sz="2800" b="1"/>
                        <a:t>90</a:t>
                      </a:r>
                      <a:endParaRPr lang="en-US" altLang="ja-JP" sz="2800" b="1"/>
                    </a:p>
                  </a:txBody>
                  <a:tcPr>
                    <a:solidFill>
                      <a:schemeClr val="bg1">
                        <a:lumMod val="95000"/>
                      </a:schemeClr>
                    </a:solidFill>
                  </a:tcPr>
                </a:tc>
                <a:tc>
                  <a:txBody>
                    <a:bodyPr/>
                    <a:p>
                      <a:pPr algn="ctr">
                        <a:buNone/>
                      </a:pPr>
                      <a:r>
                        <a:rPr lang="en-US" altLang="ja-JP" sz="2800" b="1"/>
                        <a:t>51</a:t>
                      </a:r>
                      <a:r>
                        <a:rPr lang="ja-JP" altLang="en-US" sz="2800" b="1"/>
                        <a:t>％</a:t>
                      </a:r>
                      <a:endParaRPr lang="ja-JP" altLang="en-US" sz="2800" b="1"/>
                    </a:p>
                  </a:txBody>
                  <a:tcPr>
                    <a:solidFill>
                      <a:schemeClr val="bg1">
                        <a:lumMod val="95000"/>
                      </a:schemeClr>
                    </a:solidFill>
                  </a:tcPr>
                </a:tc>
              </a:tr>
              <a:tr h="381000">
                <a:tc>
                  <a:txBody>
                    <a:bodyPr/>
                    <a:p>
                      <a:pPr algn="ctr">
                        <a:buNone/>
                      </a:pPr>
                      <a:r>
                        <a:rPr lang="ja-JP" altLang="en-US" sz="2800" b="1"/>
                        <a:t>主食なし</a:t>
                      </a:r>
                      <a:endParaRPr lang="ja-JP" altLang="en-US" sz="2800" b="1"/>
                    </a:p>
                  </a:txBody>
                  <a:tcPr>
                    <a:solidFill>
                      <a:schemeClr val="bg1">
                        <a:lumMod val="85000"/>
                      </a:schemeClr>
                    </a:solidFill>
                  </a:tcPr>
                </a:tc>
                <a:tc>
                  <a:txBody>
                    <a:bodyPr/>
                    <a:p>
                      <a:pPr algn="ctr">
                        <a:buNone/>
                      </a:pPr>
                      <a:r>
                        <a:rPr lang="en-US" altLang="ja-JP" sz="2800" b="1"/>
                        <a:t>85</a:t>
                      </a:r>
                      <a:endParaRPr lang="en-US" altLang="ja-JP" sz="2800" b="1"/>
                    </a:p>
                  </a:txBody>
                  <a:tcPr>
                    <a:solidFill>
                      <a:schemeClr val="bg1">
                        <a:lumMod val="85000"/>
                      </a:schemeClr>
                    </a:solidFill>
                  </a:tcPr>
                </a:tc>
                <a:tc>
                  <a:txBody>
                    <a:bodyPr/>
                    <a:p>
                      <a:pPr algn="ctr">
                        <a:buNone/>
                      </a:pPr>
                      <a:r>
                        <a:rPr lang="en-US" altLang="ja-JP" sz="2800" b="1"/>
                        <a:t>49</a:t>
                      </a:r>
                      <a:r>
                        <a:rPr lang="ja-JP" altLang="en-US" sz="2800" b="1"/>
                        <a:t>％</a:t>
                      </a:r>
                      <a:endParaRPr lang="ja-JP" altLang="en-US" sz="2800" b="1"/>
                    </a:p>
                  </a:txBody>
                  <a:tcPr>
                    <a:solidFill>
                      <a:schemeClr val="bg1">
                        <a:lumMod val="85000"/>
                      </a:schemeClr>
                    </a:solidFill>
                  </a:tcPr>
                </a:tc>
              </a:tr>
            </a:tbl>
          </a:graphicData>
        </a:graphic>
      </p:graphicFrame>
      <p:sp>
        <p:nvSpPr>
          <p:cNvPr id="8" name="テキストボックス 7"/>
          <p:cNvSpPr txBox="1"/>
          <p:nvPr/>
        </p:nvSpPr>
        <p:spPr>
          <a:xfrm>
            <a:off x="817245" y="6169025"/>
            <a:ext cx="7417435" cy="398780"/>
          </a:xfrm>
          <a:prstGeom prst="rect">
            <a:avLst/>
          </a:prstGeom>
          <a:noFill/>
        </p:spPr>
        <p:txBody>
          <a:bodyPr wrap="none" rtlCol="0">
            <a:spAutoFit/>
          </a:bodyPr>
          <a:p>
            <a:r>
              <a:rPr lang="ja-JP" altLang="en-US" sz="2000"/>
              <a:t>重湯、ペーストがゆ、３分、５分、全がゆの</a:t>
            </a:r>
            <a:r>
              <a:rPr lang="en-US" altLang="ja-JP" sz="2000"/>
              <a:t>1</a:t>
            </a:r>
            <a:r>
              <a:rPr lang="ja-JP" altLang="en-US" sz="2000"/>
              <a:t>食量はすべて１１０ｇ以下</a:t>
            </a:r>
            <a:endParaRPr lang="ja-JP" altLang="en-US" sz="2000"/>
          </a:p>
        </p:txBody>
      </p:sp>
      <p:sp>
        <p:nvSpPr>
          <p:cNvPr id="9" name="テキストボックス 8"/>
          <p:cNvSpPr txBox="1"/>
          <p:nvPr/>
        </p:nvSpPr>
        <p:spPr>
          <a:xfrm>
            <a:off x="7544435" y="1013460"/>
            <a:ext cx="934720" cy="368300"/>
          </a:xfrm>
          <a:prstGeom prst="rect">
            <a:avLst/>
          </a:prstGeom>
          <a:noFill/>
        </p:spPr>
        <p:txBody>
          <a:bodyPr wrap="none" rtlCol="0">
            <a:spAutoFit/>
          </a:bodyPr>
          <a:p>
            <a:r>
              <a:rPr lang="ja-JP" altLang="en-US"/>
              <a:t>ｎ＝</a:t>
            </a:r>
            <a:r>
              <a:rPr lang="en-US" altLang="ja-JP"/>
              <a:t>175</a:t>
            </a:r>
            <a:endParaRPr lang="en-US" altLang="ja-JP"/>
          </a:p>
        </p:txBody>
      </p:sp>
      <p:sp>
        <p:nvSpPr>
          <p:cNvPr id="10" name="テキストボックス 9"/>
          <p:cNvSpPr txBox="1"/>
          <p:nvPr/>
        </p:nvSpPr>
        <p:spPr>
          <a:xfrm>
            <a:off x="7671435" y="2992120"/>
            <a:ext cx="807720" cy="368300"/>
          </a:xfrm>
          <a:prstGeom prst="rect">
            <a:avLst/>
          </a:prstGeom>
          <a:noFill/>
        </p:spPr>
        <p:txBody>
          <a:bodyPr wrap="none" rtlCol="0">
            <a:spAutoFit/>
          </a:bodyPr>
          <a:p>
            <a:r>
              <a:rPr lang="ja-JP" altLang="en-US"/>
              <a:t>ｎ＝</a:t>
            </a:r>
            <a:r>
              <a:rPr lang="en-US" altLang="ja-JP"/>
              <a:t>90</a:t>
            </a:r>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135255" y="950595"/>
          <a:ext cx="4463415" cy="5649595"/>
        </p:xfrm>
        <a:graphic>
          <a:graphicData uri="http://schemas.openxmlformats.org/drawingml/2006/table">
            <a:tbl>
              <a:tblPr firstRow="1" bandRow="1">
                <a:tableStyleId>{00A15C55-8517-42AA-B614-E9B94910E393}</a:tableStyleId>
              </a:tblPr>
              <a:tblGrid>
                <a:gridCol w="419100"/>
                <a:gridCol w="2757170"/>
                <a:gridCol w="1287145"/>
              </a:tblGrid>
              <a:tr h="367030">
                <a:tc>
                  <a:txBody>
                    <a:bodyPr/>
                    <a:lstStyle/>
                    <a:p>
                      <a:endParaRPr kumimoji="1" lang="ja-JP" altLang="en-US" dirty="0"/>
                    </a:p>
                  </a:txBody>
                  <a:tcPr>
                    <a:solidFill>
                      <a:schemeClr val="tx1">
                        <a:lumMod val="50000"/>
                        <a:lumOff val="50000"/>
                      </a:schemeClr>
                    </a:solidFill>
                  </a:tcPr>
                </a:tc>
                <a:tc>
                  <a:txBody>
                    <a:bodyPr/>
                    <a:lstStyle/>
                    <a:p>
                      <a:pPr algn="ctr"/>
                      <a:r>
                        <a:rPr kumimoji="1" lang="ja-JP" altLang="en-US" dirty="0"/>
                        <a:t>品目</a:t>
                      </a:r>
                      <a:endParaRPr kumimoji="1" lang="ja-JP" altLang="en-US" dirty="0"/>
                    </a:p>
                  </a:txBody>
                  <a:tcPr>
                    <a:solidFill>
                      <a:schemeClr val="tx1">
                        <a:lumMod val="50000"/>
                        <a:lumOff val="50000"/>
                      </a:schemeClr>
                    </a:solidFill>
                  </a:tcPr>
                </a:tc>
                <a:tc>
                  <a:txBody>
                    <a:bodyPr/>
                    <a:lstStyle/>
                    <a:p>
                      <a:pPr algn="ctr"/>
                      <a:r>
                        <a:rPr kumimoji="1" lang="ja-JP" altLang="en-US" dirty="0"/>
                        <a:t>提供回数</a:t>
                      </a:r>
                      <a:endParaRPr kumimoji="1" lang="ja-JP" altLang="en-US" dirty="0"/>
                    </a:p>
                  </a:txBody>
                  <a:tcPr>
                    <a:solidFill>
                      <a:schemeClr val="tx1">
                        <a:lumMod val="50000"/>
                        <a:lumOff val="50000"/>
                      </a:schemeClr>
                    </a:solidFill>
                  </a:tcPr>
                </a:tc>
              </a:tr>
              <a:tr h="367665">
                <a:tc rowSpan="17">
                  <a:txBody>
                    <a:bodyPr/>
                    <a:lstStyle/>
                    <a:p>
                      <a:pPr algn="ctr"/>
                      <a:r>
                        <a:rPr kumimoji="1" lang="ja-JP" altLang="en-US" b="1" dirty="0">
                          <a:solidFill>
                            <a:schemeClr val="bg1"/>
                          </a:solidFill>
                        </a:rPr>
                        <a:t>咀嚼不要</a:t>
                      </a:r>
                      <a:endParaRPr kumimoji="1" lang="ja-JP" altLang="en-US" b="1" dirty="0">
                        <a:solidFill>
                          <a:schemeClr val="bg1"/>
                        </a:solidFill>
                      </a:endParaRPr>
                    </a:p>
                  </a:txBody>
                  <a:tcPr vert="eaVert">
                    <a:solidFill>
                      <a:schemeClr val="tx1">
                        <a:lumMod val="50000"/>
                        <a:lumOff val="50000"/>
                      </a:schemeClr>
                    </a:solidFill>
                  </a:tcPr>
                </a:tc>
                <a:tc>
                  <a:txBody>
                    <a:bodyPr/>
                    <a:lstStyle/>
                    <a:p>
                      <a:pPr algn="ctr"/>
                      <a:r>
                        <a:rPr lang="ja-JP" altLang="en-US" b="1" dirty="0"/>
                        <a:t>ひとくち氷片</a:t>
                      </a:r>
                      <a:endParaRPr lang="ja-JP" altLang="en-US" b="1" dirty="0"/>
                    </a:p>
                  </a:txBody>
                  <a:tcPr>
                    <a:solidFill>
                      <a:srgbClr val="FFCCCC"/>
                    </a:solidFill>
                  </a:tcPr>
                </a:tc>
                <a:tc>
                  <a:txBody>
                    <a:bodyPr/>
                    <a:lstStyle/>
                    <a:p>
                      <a:pPr algn="ctr"/>
                      <a:r>
                        <a:rPr lang="en-US" altLang="ja-JP" b="1" dirty="0"/>
                        <a:t>51</a:t>
                      </a:r>
                      <a:endParaRPr lang="ja-JP" altLang="en-US" b="1" dirty="0"/>
                    </a:p>
                  </a:txBody>
                  <a:tcPr>
                    <a:solidFill>
                      <a:srgbClr val="FFCCCC"/>
                    </a:solidFill>
                  </a:tcPr>
                </a:tc>
              </a:tr>
              <a:tr h="367030">
                <a:tc vMerge="1">
                  <a:tcPr/>
                </a:tc>
                <a:tc>
                  <a:txBody>
                    <a:bodyPr/>
                    <a:lstStyle/>
                    <a:p>
                      <a:pPr algn="ctr"/>
                      <a:r>
                        <a:rPr kumimoji="1" lang="ja-JP" altLang="en-US" b="1" baseline="0" dirty="0"/>
                        <a:t>味噌汁（具なし）</a:t>
                      </a:r>
                      <a:endParaRPr kumimoji="1" lang="en-US" altLang="ja-JP" b="1" baseline="0" dirty="0"/>
                    </a:p>
                  </a:txBody>
                  <a:tcPr>
                    <a:solidFill>
                      <a:srgbClr val="FFCCCC"/>
                    </a:solidFill>
                  </a:tcPr>
                </a:tc>
                <a:tc>
                  <a:txBody>
                    <a:bodyPr/>
                    <a:lstStyle/>
                    <a:p>
                      <a:pPr algn="ctr"/>
                      <a:r>
                        <a:rPr kumimoji="1" lang="en-US" altLang="ja-JP" b="1" dirty="0"/>
                        <a:t>41</a:t>
                      </a:r>
                      <a:endParaRPr kumimoji="1" lang="ja-JP" altLang="en-US" b="1" dirty="0"/>
                    </a:p>
                  </a:txBody>
                  <a:tcPr>
                    <a:solidFill>
                      <a:srgbClr val="FFCCCC"/>
                    </a:solidFill>
                  </a:tcPr>
                </a:tc>
              </a:tr>
              <a:tr h="367665">
                <a:tc vMerge="1">
                  <a:tcPr/>
                </a:tc>
                <a:tc>
                  <a:txBody>
                    <a:bodyPr/>
                    <a:p>
                      <a:pPr algn="ctr">
                        <a:buNone/>
                      </a:pPr>
                      <a:r>
                        <a:rPr kumimoji="1" lang="ja-JP" altLang="en-US" b="1" dirty="0"/>
                        <a:t>ムース・プリン</a:t>
                      </a:r>
                      <a:endParaRPr kumimoji="1" lang="ja-JP" altLang="en-US" b="1" dirty="0"/>
                    </a:p>
                  </a:txBody>
                  <a:tcPr/>
                </a:tc>
                <a:tc>
                  <a:txBody>
                    <a:bodyPr/>
                    <a:p>
                      <a:pPr algn="ctr">
                        <a:buNone/>
                      </a:pPr>
                      <a:r>
                        <a:rPr kumimoji="1" lang="en-US" altLang="ja-JP" b="1" dirty="0"/>
                        <a:t>31</a:t>
                      </a:r>
                      <a:endParaRPr kumimoji="1" lang="en-US" altLang="ja-JP" b="1" dirty="0"/>
                    </a:p>
                  </a:txBody>
                  <a:tcPr/>
                </a:tc>
              </a:tr>
              <a:tr h="367030">
                <a:tc vMerge="1">
                  <a:tcPr/>
                </a:tc>
                <a:tc>
                  <a:txBody>
                    <a:bodyPr/>
                    <a:lstStyle/>
                    <a:p>
                      <a:pPr algn="ctr"/>
                      <a:r>
                        <a:rPr kumimoji="1" lang="ja-JP" altLang="en-US" b="1" dirty="0"/>
                        <a:t>すまし汁（具なし）</a:t>
                      </a:r>
                      <a:endParaRPr kumimoji="1" lang="en-US" altLang="ja-JP" b="1" dirty="0"/>
                    </a:p>
                  </a:txBody>
                  <a:tcPr/>
                </a:tc>
                <a:tc>
                  <a:txBody>
                    <a:bodyPr/>
                    <a:lstStyle/>
                    <a:p>
                      <a:pPr algn="ctr"/>
                      <a:r>
                        <a:rPr kumimoji="1" lang="en-US" altLang="ja-JP" b="1" dirty="0"/>
                        <a:t>27</a:t>
                      </a:r>
                      <a:endParaRPr kumimoji="1" lang="en-US" altLang="ja-JP" b="1" dirty="0"/>
                    </a:p>
                  </a:txBody>
                  <a:tcPr/>
                </a:tc>
              </a:tr>
              <a:tr h="367665">
                <a:tc vMerge="1">
                  <a:tcPr/>
                </a:tc>
                <a:tc>
                  <a:txBody>
                    <a:bodyPr/>
                    <a:lstStyle/>
                    <a:p>
                      <a:pPr algn="ctr"/>
                      <a:r>
                        <a:rPr kumimoji="1" lang="ja-JP" altLang="en-US" b="1" dirty="0"/>
                        <a:t>ポタージュスープ</a:t>
                      </a:r>
                      <a:endParaRPr kumimoji="1" lang="ja-JP" altLang="en-US" b="1" dirty="0"/>
                    </a:p>
                  </a:txBody>
                  <a:tcPr/>
                </a:tc>
                <a:tc>
                  <a:txBody>
                    <a:bodyPr/>
                    <a:lstStyle/>
                    <a:p>
                      <a:pPr algn="ctr"/>
                      <a:r>
                        <a:rPr kumimoji="1" lang="en-US" altLang="ja-JP" b="1" dirty="0"/>
                        <a:t>26</a:t>
                      </a:r>
                      <a:endParaRPr kumimoji="1" lang="en-US" altLang="ja-JP" b="1" dirty="0"/>
                    </a:p>
                  </a:txBody>
                  <a:tcPr/>
                </a:tc>
              </a:tr>
              <a:tr h="274320">
                <a:tc vMerge="1">
                  <a:tcPr/>
                </a:tc>
                <a:tc>
                  <a:txBody>
                    <a:bodyPr/>
                    <a:lstStyle/>
                    <a:p>
                      <a:pPr algn="ctr"/>
                      <a:r>
                        <a:rPr kumimoji="1" lang="ja-JP" altLang="en-US" sz="1200" b="0" dirty="0"/>
                        <a:t>栄養補助食品（のむゼリー）</a:t>
                      </a:r>
                      <a:endParaRPr kumimoji="1" lang="ja-JP" altLang="en-US" sz="1200" b="0" dirty="0"/>
                    </a:p>
                  </a:txBody>
                  <a:tcPr/>
                </a:tc>
                <a:tc>
                  <a:txBody>
                    <a:bodyPr/>
                    <a:lstStyle/>
                    <a:p>
                      <a:pPr algn="ctr"/>
                      <a:r>
                        <a:rPr kumimoji="1" lang="en-US" altLang="ja-JP" sz="1200" b="0" dirty="0"/>
                        <a:t>24</a:t>
                      </a:r>
                      <a:endParaRPr kumimoji="1" lang="en-US" altLang="ja-JP" sz="1200" b="0" dirty="0"/>
                    </a:p>
                  </a:txBody>
                  <a:tcPr/>
                </a:tc>
              </a:tr>
              <a:tr h="274320">
                <a:tc vMerge="1">
                  <a:tcPr/>
                </a:tc>
                <a:tc>
                  <a:txBody>
                    <a:bodyPr/>
                    <a:lstStyle/>
                    <a:p>
                      <a:pPr algn="ctr"/>
                      <a:r>
                        <a:rPr kumimoji="1" lang="ja-JP" altLang="en-US" sz="1200" b="0" dirty="0"/>
                        <a:t>ヨーグルト</a:t>
                      </a:r>
                      <a:endParaRPr kumimoji="1" lang="ja-JP" altLang="en-US" sz="1200" b="0" dirty="0"/>
                    </a:p>
                  </a:txBody>
                  <a:tcPr/>
                </a:tc>
                <a:tc>
                  <a:txBody>
                    <a:bodyPr/>
                    <a:lstStyle/>
                    <a:p>
                      <a:pPr algn="ctr"/>
                      <a:r>
                        <a:rPr kumimoji="1" lang="en-US" altLang="ja-JP" sz="1200" b="0" dirty="0"/>
                        <a:t>24</a:t>
                      </a:r>
                      <a:endParaRPr kumimoji="1" lang="en-US" altLang="ja-JP" sz="1200" b="0" dirty="0"/>
                    </a:p>
                  </a:txBody>
                  <a:tcPr/>
                </a:tc>
              </a:tr>
              <a:tr h="247650">
                <a:tc vMerge="1">
                  <a:tcPr>
                    <a:solidFill>
                      <a:schemeClr val="tx1">
                        <a:lumMod val="50000"/>
                        <a:lumOff val="50000"/>
                      </a:schemeClr>
                    </a:solidFill>
                  </a:tcPr>
                </a:tc>
                <a:tc>
                  <a:txBody>
                    <a:bodyPr/>
                    <a:p>
                      <a:pPr algn="ctr">
                        <a:buNone/>
                      </a:pPr>
                      <a:r>
                        <a:rPr kumimoji="1" lang="ja-JP" altLang="en-US" sz="1200" b="0" dirty="0"/>
                        <a:t>アイス</a:t>
                      </a:r>
                      <a:endParaRPr kumimoji="1" lang="ja-JP" altLang="en-US" sz="1200" b="0" dirty="0"/>
                    </a:p>
                  </a:txBody>
                  <a:tcPr/>
                </a:tc>
                <a:tc>
                  <a:txBody>
                    <a:bodyPr/>
                    <a:p>
                      <a:pPr algn="ctr">
                        <a:buNone/>
                      </a:pPr>
                      <a:r>
                        <a:rPr kumimoji="1" lang="en-US" altLang="ja-JP" sz="1200" b="0" dirty="0"/>
                        <a:t>15</a:t>
                      </a:r>
                      <a:endParaRPr kumimoji="1" lang="en-US" altLang="ja-JP" sz="1200" b="0" dirty="0"/>
                    </a:p>
                  </a:txBody>
                  <a:tcPr/>
                </a:tc>
              </a:tr>
              <a:tr h="324485">
                <a:tc vMerge="1">
                  <a:tcPr>
                    <a:solidFill>
                      <a:schemeClr val="tx1">
                        <a:lumMod val="50000"/>
                        <a:lumOff val="50000"/>
                      </a:schemeClr>
                    </a:solidFill>
                  </a:tcPr>
                </a:tc>
                <a:tc>
                  <a:txBody>
                    <a:bodyPr/>
                    <a:p>
                      <a:pPr algn="ctr">
                        <a:buNone/>
                      </a:pPr>
                      <a:r>
                        <a:rPr kumimoji="1" lang="ja-JP" altLang="en-US" sz="1200" b="0" dirty="0"/>
                        <a:t>栄養補助食品（ビタミン補充　</a:t>
                      </a:r>
                      <a:r>
                        <a:rPr kumimoji="1" lang="ja-JP" altLang="en-US" sz="1200" b="0" dirty="0"/>
                        <a:t>ゼリー）</a:t>
                      </a:r>
                      <a:endParaRPr kumimoji="1" lang="ja-JP" altLang="en-US" sz="1200" b="0" dirty="0"/>
                    </a:p>
                  </a:txBody>
                  <a:tcPr/>
                </a:tc>
                <a:tc>
                  <a:txBody>
                    <a:bodyPr/>
                    <a:p>
                      <a:pPr algn="ctr">
                        <a:buNone/>
                      </a:pPr>
                      <a:r>
                        <a:rPr kumimoji="1" lang="en-US" altLang="ja-JP" sz="1200" b="0" dirty="0"/>
                        <a:t>15</a:t>
                      </a:r>
                      <a:endParaRPr kumimoji="1" lang="en-US" altLang="ja-JP" sz="1200" b="0" dirty="0"/>
                    </a:p>
                  </a:txBody>
                  <a:tcPr/>
                </a:tc>
              </a:tr>
              <a:tr h="268605">
                <a:tc vMerge="1">
                  <a:tcPr>
                    <a:solidFill>
                      <a:schemeClr val="tx1">
                        <a:lumMod val="50000"/>
                        <a:lumOff val="50000"/>
                      </a:schemeClr>
                    </a:solidFill>
                  </a:tcPr>
                </a:tc>
                <a:tc>
                  <a:txBody>
                    <a:bodyPr/>
                    <a:p>
                      <a:pPr algn="ctr">
                        <a:buNone/>
                      </a:pPr>
                      <a:r>
                        <a:rPr kumimoji="1" lang="ja-JP" altLang="en-US" sz="1200" b="0" dirty="0"/>
                        <a:t>温泉卵</a:t>
                      </a:r>
                      <a:endParaRPr kumimoji="1" lang="ja-JP" altLang="en-US" sz="1200" b="0" dirty="0"/>
                    </a:p>
                  </a:txBody>
                  <a:tcPr/>
                </a:tc>
                <a:tc>
                  <a:txBody>
                    <a:bodyPr/>
                    <a:p>
                      <a:pPr algn="ctr">
                        <a:buNone/>
                      </a:pPr>
                      <a:r>
                        <a:rPr kumimoji="1" lang="en-US" altLang="ja-JP" sz="1200" b="0" dirty="0"/>
                        <a:t>15</a:t>
                      </a:r>
                      <a:endParaRPr kumimoji="1" lang="en-US" altLang="ja-JP" sz="1200" b="0" dirty="0"/>
                    </a:p>
                  </a:txBody>
                  <a:tcPr/>
                </a:tc>
              </a:tr>
              <a:tr h="280035">
                <a:tc vMerge="1">
                  <a:tcPr>
                    <a:solidFill>
                      <a:schemeClr val="tx1">
                        <a:lumMod val="50000"/>
                        <a:lumOff val="50000"/>
                      </a:schemeClr>
                    </a:solidFill>
                  </a:tcPr>
                </a:tc>
                <a:tc>
                  <a:txBody>
                    <a:bodyPr/>
                    <a:p>
                      <a:pPr algn="ctr">
                        <a:buNone/>
                      </a:pPr>
                      <a:r>
                        <a:rPr kumimoji="1" lang="ja-JP" altLang="en-US" sz="1200" b="0" dirty="0"/>
                        <a:t>乳酸菌飲料</a:t>
                      </a:r>
                      <a:endParaRPr kumimoji="1" lang="ja-JP" altLang="en-US" sz="1200" b="0" dirty="0"/>
                    </a:p>
                  </a:txBody>
                  <a:tcPr/>
                </a:tc>
                <a:tc>
                  <a:txBody>
                    <a:bodyPr/>
                    <a:p>
                      <a:pPr algn="ctr">
                        <a:buNone/>
                      </a:pPr>
                      <a:r>
                        <a:rPr kumimoji="1" lang="en-US" altLang="ja-JP" sz="1200" b="0" dirty="0"/>
                        <a:t>14</a:t>
                      </a:r>
                      <a:endParaRPr kumimoji="1" lang="en-US" altLang="ja-JP" sz="1200" b="0" dirty="0"/>
                    </a:p>
                  </a:txBody>
                  <a:tcPr/>
                </a:tc>
              </a:tr>
              <a:tr h="238125">
                <a:tc vMerge="1">
                  <a:tcPr>
                    <a:solidFill>
                      <a:schemeClr val="tx1">
                        <a:lumMod val="50000"/>
                        <a:lumOff val="50000"/>
                      </a:schemeClr>
                    </a:solidFill>
                  </a:tcPr>
                </a:tc>
                <a:tc>
                  <a:txBody>
                    <a:bodyPr/>
                    <a:p>
                      <a:pPr algn="ctr">
                        <a:buNone/>
                      </a:pPr>
                      <a:r>
                        <a:rPr kumimoji="1" lang="ja-JP" altLang="en-US" sz="1200" b="0" dirty="0"/>
                        <a:t>果汁</a:t>
                      </a:r>
                      <a:endParaRPr kumimoji="1" lang="ja-JP" altLang="en-US" sz="1200" b="0" dirty="0"/>
                    </a:p>
                  </a:txBody>
                  <a:tcPr/>
                </a:tc>
                <a:tc>
                  <a:txBody>
                    <a:bodyPr/>
                    <a:p>
                      <a:pPr algn="ctr">
                        <a:buNone/>
                      </a:pPr>
                      <a:r>
                        <a:rPr kumimoji="1" lang="en-US" altLang="ja-JP" sz="1200" b="0" dirty="0"/>
                        <a:t>11</a:t>
                      </a:r>
                      <a:endParaRPr kumimoji="1" lang="en-US" altLang="ja-JP" sz="1200" b="0" dirty="0"/>
                    </a:p>
                  </a:txBody>
                  <a:tcPr/>
                </a:tc>
              </a:tr>
              <a:tr h="249555">
                <a:tc vMerge="1">
                  <a:tcPr>
                    <a:solidFill>
                      <a:schemeClr val="tx1">
                        <a:lumMod val="50000"/>
                        <a:lumOff val="50000"/>
                      </a:schemeClr>
                    </a:solidFill>
                  </a:tcPr>
                </a:tc>
                <a:tc>
                  <a:txBody>
                    <a:bodyPr/>
                    <a:p>
                      <a:pPr algn="ctr">
                        <a:buNone/>
                      </a:pPr>
                      <a:r>
                        <a:rPr kumimoji="1" lang="ja-JP" altLang="en-US" sz="1200" b="0" dirty="0"/>
                        <a:t>うらごし果物</a:t>
                      </a:r>
                      <a:endParaRPr kumimoji="1" lang="ja-JP" altLang="en-US" sz="1200" b="0" dirty="0"/>
                    </a:p>
                  </a:txBody>
                  <a:tcPr/>
                </a:tc>
                <a:tc>
                  <a:txBody>
                    <a:bodyPr/>
                    <a:p>
                      <a:pPr algn="ctr">
                        <a:buNone/>
                      </a:pPr>
                      <a:r>
                        <a:rPr kumimoji="1" lang="en-US" altLang="ja-JP" sz="1200" b="0" dirty="0"/>
                        <a:t>10</a:t>
                      </a:r>
                      <a:endParaRPr kumimoji="1" lang="en-US" altLang="ja-JP" sz="1200" b="0" dirty="0"/>
                    </a:p>
                  </a:txBody>
                  <a:tcPr/>
                </a:tc>
              </a:tr>
              <a:tr h="280670">
                <a:tc vMerge="1">
                  <a:tcPr>
                    <a:solidFill>
                      <a:schemeClr val="tx1">
                        <a:lumMod val="50000"/>
                        <a:lumOff val="50000"/>
                      </a:schemeClr>
                    </a:solidFill>
                  </a:tcPr>
                </a:tc>
                <a:tc>
                  <a:txBody>
                    <a:bodyPr/>
                    <a:p>
                      <a:pPr algn="ctr">
                        <a:buNone/>
                      </a:pPr>
                      <a:r>
                        <a:rPr kumimoji="1" lang="ja-JP" altLang="en-US" sz="1200" b="0" dirty="0"/>
                        <a:t>豆腐</a:t>
                      </a:r>
                      <a:endParaRPr kumimoji="1" lang="ja-JP" altLang="en-US" sz="1200" b="0" dirty="0"/>
                    </a:p>
                  </a:txBody>
                  <a:tcPr/>
                </a:tc>
                <a:tc>
                  <a:txBody>
                    <a:bodyPr/>
                    <a:p>
                      <a:pPr algn="ctr">
                        <a:buNone/>
                      </a:pPr>
                      <a:r>
                        <a:rPr kumimoji="1" lang="en-US" altLang="ja-JP" sz="1200" b="0" dirty="0"/>
                        <a:t>10</a:t>
                      </a:r>
                      <a:endParaRPr kumimoji="1" lang="en-US" altLang="ja-JP" sz="1200" b="0" dirty="0"/>
                    </a:p>
                  </a:txBody>
                  <a:tcPr/>
                </a:tc>
              </a:tr>
              <a:tr h="268605">
                <a:tc vMerge="1">
                  <a:tcPr>
                    <a:solidFill>
                      <a:schemeClr val="tx1">
                        <a:lumMod val="50000"/>
                        <a:lumOff val="50000"/>
                      </a:schemeClr>
                    </a:solidFill>
                  </a:tcPr>
                </a:tc>
                <a:tc>
                  <a:txBody>
                    <a:bodyPr/>
                    <a:p>
                      <a:pPr algn="ctr">
                        <a:buNone/>
                      </a:pPr>
                      <a:r>
                        <a:rPr kumimoji="1" lang="ja-JP" altLang="en-US" sz="1200" b="0" dirty="0"/>
                        <a:t>牛乳</a:t>
                      </a:r>
                      <a:endParaRPr kumimoji="1" lang="ja-JP" altLang="en-US" sz="1200" b="0" dirty="0"/>
                    </a:p>
                  </a:txBody>
                  <a:tcPr/>
                </a:tc>
                <a:tc>
                  <a:txBody>
                    <a:bodyPr/>
                    <a:p>
                      <a:pPr algn="ctr">
                        <a:buNone/>
                      </a:pPr>
                      <a:r>
                        <a:rPr kumimoji="1" lang="en-US" altLang="ja-JP" sz="1200" b="0" dirty="0"/>
                        <a:t>9</a:t>
                      </a:r>
                      <a:endParaRPr kumimoji="1" lang="en-US" altLang="ja-JP" sz="1200" b="0" dirty="0"/>
                    </a:p>
                  </a:txBody>
                  <a:tcPr/>
                </a:tc>
              </a:tr>
              <a:tr h="247015">
                <a:tc vMerge="1">
                  <a:tcPr>
                    <a:solidFill>
                      <a:schemeClr val="tx1">
                        <a:lumMod val="50000"/>
                        <a:lumOff val="50000"/>
                      </a:schemeClr>
                    </a:solidFill>
                  </a:tcPr>
                </a:tc>
                <a:tc>
                  <a:txBody>
                    <a:bodyPr/>
                    <a:p>
                      <a:pPr algn="ctr">
                        <a:buNone/>
                      </a:pPr>
                      <a:r>
                        <a:rPr kumimoji="1" lang="ja-JP" altLang="en-US" sz="1200" b="0" dirty="0"/>
                        <a:t>濃厚流動食（</a:t>
                      </a:r>
                      <a:r>
                        <a:rPr kumimoji="1" lang="en-US" altLang="ja-JP" sz="1200" b="0" dirty="0"/>
                        <a:t>1</a:t>
                      </a:r>
                      <a:r>
                        <a:rPr kumimoji="1" lang="ja-JP" altLang="en-US" sz="1200" b="0" dirty="0"/>
                        <a:t>ｍｌ</a:t>
                      </a:r>
                      <a:r>
                        <a:rPr kumimoji="1" lang="en-US" altLang="ja-JP" sz="1200" b="0" dirty="0"/>
                        <a:t>/1kcal</a:t>
                      </a:r>
                      <a:r>
                        <a:rPr kumimoji="1" lang="ja-JP" altLang="en-US" sz="1200" b="0" dirty="0"/>
                        <a:t>以上　</a:t>
                      </a:r>
                      <a:r>
                        <a:rPr kumimoji="1" lang="ja-JP" altLang="en-US" sz="1200" b="0" dirty="0"/>
                        <a:t>飲料）</a:t>
                      </a:r>
                      <a:endParaRPr kumimoji="1" lang="ja-JP" altLang="en-US" sz="1200" b="0" dirty="0"/>
                    </a:p>
                  </a:txBody>
                  <a:tcPr/>
                </a:tc>
                <a:tc>
                  <a:txBody>
                    <a:bodyPr/>
                    <a:p>
                      <a:pPr algn="ctr">
                        <a:buNone/>
                      </a:pPr>
                      <a:r>
                        <a:rPr kumimoji="1" lang="en-US" altLang="ja-JP" sz="1200" b="0" dirty="0"/>
                        <a:t>8</a:t>
                      </a:r>
                      <a:endParaRPr kumimoji="1" lang="en-US" altLang="ja-JP" sz="1200" b="0" dirty="0"/>
                    </a:p>
                  </a:txBody>
                  <a:tcPr/>
                </a:tc>
              </a:tr>
              <a:tr h="365760">
                <a:tc vMerge="1">
                  <a:tcPr>
                    <a:solidFill>
                      <a:schemeClr val="tx1">
                        <a:lumMod val="50000"/>
                        <a:lumOff val="50000"/>
                      </a:schemeClr>
                    </a:solidFill>
                  </a:tcPr>
                </a:tc>
                <a:tc>
                  <a:txBody>
                    <a:bodyPr/>
                    <a:p>
                      <a:pPr algn="ctr">
                        <a:buNone/>
                      </a:pPr>
                      <a:r>
                        <a:rPr kumimoji="1" lang="ja-JP" altLang="en-US" sz="1200" b="0" dirty="0"/>
                        <a:t>栄養補助食品（ビタミン補充　飲料）</a:t>
                      </a:r>
                      <a:endParaRPr kumimoji="1" lang="ja-JP" altLang="en-US" sz="1200" b="0" dirty="0"/>
                    </a:p>
                  </a:txBody>
                  <a:tcPr/>
                </a:tc>
                <a:tc>
                  <a:txBody>
                    <a:bodyPr/>
                    <a:p>
                      <a:pPr algn="ctr">
                        <a:buNone/>
                      </a:pPr>
                      <a:r>
                        <a:rPr kumimoji="1" lang="en-US" altLang="ja-JP" sz="1200" b="0" dirty="0"/>
                        <a:t>4</a:t>
                      </a:r>
                      <a:endParaRPr kumimoji="1" lang="en-US" altLang="ja-JP" sz="1200" b="0" dirty="0"/>
                    </a:p>
                  </a:txBody>
                  <a:tcPr/>
                </a:tc>
              </a:tr>
            </a:tbl>
          </a:graphicData>
        </a:graphic>
      </p:graphicFrame>
      <p:sp>
        <p:nvSpPr>
          <p:cNvPr id="2" name="テキスト ボックス 3"/>
          <p:cNvSpPr txBox="1"/>
          <p:nvPr/>
        </p:nvSpPr>
        <p:spPr>
          <a:xfrm>
            <a:off x="1514461" y="63063"/>
            <a:ext cx="6435725" cy="953135"/>
          </a:xfrm>
          <a:prstGeom prst="rect">
            <a:avLst/>
          </a:prstGeom>
          <a:noFill/>
        </p:spPr>
        <p:txBody>
          <a:bodyPr wrap="none" rtlCol="0">
            <a:spAutoFit/>
          </a:bodyPr>
          <a:p>
            <a:r>
              <a:rPr kumimoji="1" lang="ja-JP" altLang="en-US" sz="2800" b="1" dirty="0"/>
              <a:t>絶食前３日間の献立で患者の求めた食事</a:t>
            </a:r>
            <a:endParaRPr kumimoji="1" lang="ja-JP" altLang="en-US" sz="2800" b="1" dirty="0"/>
          </a:p>
          <a:p>
            <a:pPr algn="ctr"/>
            <a:r>
              <a:rPr kumimoji="1" lang="ja-JP" altLang="en-US" sz="2800" b="1" dirty="0"/>
              <a:t>主食以外</a:t>
            </a:r>
            <a:endParaRPr kumimoji="1" lang="ja-JP" altLang="en-US" sz="2800" b="1" dirty="0"/>
          </a:p>
        </p:txBody>
      </p:sp>
      <p:graphicFrame>
        <p:nvGraphicFramePr>
          <p:cNvPr id="5" name="表 4"/>
          <p:cNvGraphicFramePr>
            <a:graphicFrameLocks noGrp="1"/>
          </p:cNvGraphicFramePr>
          <p:nvPr/>
        </p:nvGraphicFramePr>
        <p:xfrm>
          <a:off x="4688840" y="950595"/>
          <a:ext cx="4463415" cy="3708400"/>
        </p:xfrm>
        <a:graphic>
          <a:graphicData uri="http://schemas.openxmlformats.org/drawingml/2006/table">
            <a:tbl>
              <a:tblPr firstRow="1" bandRow="1">
                <a:tableStyleId>{00A15C55-8517-42AA-B614-E9B94910E393}</a:tableStyleId>
              </a:tblPr>
              <a:tblGrid>
                <a:gridCol w="414020"/>
                <a:gridCol w="2735580"/>
                <a:gridCol w="1313815"/>
              </a:tblGrid>
              <a:tr h="370840">
                <a:tc>
                  <a:txBody>
                    <a:bodyPr/>
                    <a:p>
                      <a:endParaRPr kumimoji="1" lang="ja-JP" altLang="en-US" dirty="0"/>
                    </a:p>
                  </a:txBody>
                  <a:tcPr>
                    <a:solidFill>
                      <a:schemeClr val="tx1">
                        <a:lumMod val="50000"/>
                        <a:lumOff val="50000"/>
                      </a:schemeClr>
                    </a:solidFill>
                  </a:tcPr>
                </a:tc>
                <a:tc>
                  <a:txBody>
                    <a:bodyPr/>
                    <a:p>
                      <a:pPr algn="ctr"/>
                      <a:r>
                        <a:rPr kumimoji="1" lang="ja-JP" altLang="en-US" dirty="0"/>
                        <a:t>品目</a:t>
                      </a:r>
                      <a:endParaRPr kumimoji="1" lang="ja-JP" altLang="en-US" dirty="0"/>
                    </a:p>
                  </a:txBody>
                  <a:tcPr>
                    <a:solidFill>
                      <a:schemeClr val="tx1">
                        <a:lumMod val="50000"/>
                        <a:lumOff val="50000"/>
                      </a:schemeClr>
                    </a:solidFill>
                  </a:tcPr>
                </a:tc>
                <a:tc>
                  <a:txBody>
                    <a:bodyPr/>
                    <a:p>
                      <a:pPr algn="ctr"/>
                      <a:r>
                        <a:rPr kumimoji="1" lang="ja-JP" altLang="en-US" dirty="0"/>
                        <a:t>提供回数</a:t>
                      </a:r>
                      <a:endParaRPr kumimoji="1" lang="ja-JP" altLang="en-US" dirty="0"/>
                    </a:p>
                  </a:txBody>
                  <a:tcPr>
                    <a:solidFill>
                      <a:schemeClr val="tx1">
                        <a:lumMod val="50000"/>
                        <a:lumOff val="50000"/>
                      </a:schemeClr>
                    </a:solidFill>
                  </a:tcPr>
                </a:tc>
              </a:tr>
              <a:tr h="370840">
                <a:tc rowSpan="9">
                  <a:txBody>
                    <a:bodyPr/>
                    <a:p>
                      <a:pPr algn="ctr"/>
                      <a:r>
                        <a:rPr kumimoji="1" lang="ja-JP" altLang="en-US" b="1" dirty="0">
                          <a:solidFill>
                            <a:schemeClr val="bg1"/>
                          </a:solidFill>
                        </a:rPr>
                        <a:t>咀嚼が必要</a:t>
                      </a:r>
                      <a:endParaRPr kumimoji="1" lang="ja-JP" altLang="en-US" b="1" dirty="0">
                        <a:solidFill>
                          <a:schemeClr val="bg1"/>
                        </a:solidFill>
                      </a:endParaRPr>
                    </a:p>
                  </a:txBody>
                  <a:tcPr vert="eaVert">
                    <a:solidFill>
                      <a:schemeClr val="tx1">
                        <a:lumMod val="50000"/>
                        <a:lumOff val="50000"/>
                      </a:schemeClr>
                    </a:solidFill>
                  </a:tcPr>
                </a:tc>
                <a:tc>
                  <a:txBody>
                    <a:bodyPr/>
                    <a:p>
                      <a:pPr algn="ctr"/>
                      <a:r>
                        <a:rPr kumimoji="1" lang="ja-JP" altLang="en-US" b="1" dirty="0"/>
                        <a:t>果物</a:t>
                      </a:r>
                      <a:endParaRPr kumimoji="1" lang="ja-JP" altLang="en-US" b="1" dirty="0"/>
                    </a:p>
                  </a:txBody>
                  <a:tcPr>
                    <a:solidFill>
                      <a:srgbClr val="FFCCCC"/>
                    </a:solidFill>
                  </a:tcPr>
                </a:tc>
                <a:tc>
                  <a:txBody>
                    <a:bodyPr/>
                    <a:p>
                      <a:pPr algn="ctr"/>
                      <a:r>
                        <a:rPr kumimoji="1" lang="en-US" altLang="ja-JP" b="1" dirty="0"/>
                        <a:t>37</a:t>
                      </a:r>
                      <a:endParaRPr kumimoji="1" lang="ja-JP" altLang="en-US" b="1" dirty="0"/>
                    </a:p>
                  </a:txBody>
                  <a:tcPr>
                    <a:solidFill>
                      <a:srgbClr val="FFCCCC"/>
                    </a:solidFill>
                  </a:tcPr>
                </a:tc>
              </a:tr>
              <a:tr h="370840">
                <a:tc vMerge="1">
                  <a:tcPr/>
                </a:tc>
                <a:tc>
                  <a:txBody>
                    <a:bodyPr/>
                    <a:p>
                      <a:pPr algn="ctr"/>
                      <a:r>
                        <a:rPr kumimoji="1" lang="ja-JP" altLang="en-US" b="1" dirty="0"/>
                        <a:t>野菜（あえ物、おろし）</a:t>
                      </a:r>
                      <a:endParaRPr kumimoji="1" lang="ja-JP" altLang="en-US" b="1" dirty="0"/>
                    </a:p>
                  </a:txBody>
                  <a:tcPr/>
                </a:tc>
                <a:tc>
                  <a:txBody>
                    <a:bodyPr/>
                    <a:p>
                      <a:pPr algn="ctr"/>
                      <a:r>
                        <a:rPr kumimoji="1" lang="en-US" altLang="ja-JP" b="1" dirty="0"/>
                        <a:t>13</a:t>
                      </a:r>
                      <a:endParaRPr kumimoji="1" lang="ja-JP" altLang="en-US" b="1" dirty="0"/>
                    </a:p>
                  </a:txBody>
                  <a:tcPr/>
                </a:tc>
              </a:tr>
              <a:tr h="370840">
                <a:tc vMerge="1">
                  <a:tcPr/>
                </a:tc>
                <a:tc>
                  <a:txBody>
                    <a:bodyPr/>
                    <a:p>
                      <a:pPr algn="ctr"/>
                      <a:r>
                        <a:rPr kumimoji="1" lang="ja-JP" altLang="en-US" b="1" dirty="0"/>
                        <a:t>魚（煮、揚げ、焼き）</a:t>
                      </a:r>
                      <a:endParaRPr kumimoji="1" lang="ja-JP" altLang="en-US" b="1" dirty="0"/>
                    </a:p>
                  </a:txBody>
                  <a:tcPr/>
                </a:tc>
                <a:tc>
                  <a:txBody>
                    <a:bodyPr/>
                    <a:p>
                      <a:pPr algn="ctr"/>
                      <a:r>
                        <a:rPr kumimoji="1" lang="en-US" altLang="ja-JP" b="1" dirty="0"/>
                        <a:t>9</a:t>
                      </a:r>
                      <a:endParaRPr kumimoji="1" lang="en-US" altLang="ja-JP" b="1" dirty="0"/>
                    </a:p>
                  </a:txBody>
                  <a:tcPr/>
                </a:tc>
              </a:tr>
              <a:tr h="370840">
                <a:tc vMerge="1">
                  <a:tcPr/>
                </a:tc>
                <a:tc>
                  <a:txBody>
                    <a:bodyPr/>
                    <a:p>
                      <a:pPr algn="ctr"/>
                      <a:r>
                        <a:rPr kumimoji="1" lang="ja-JP" altLang="en-US" b="1" dirty="0"/>
                        <a:t>豆腐（湯豆腐、炒り豆腐）</a:t>
                      </a:r>
                      <a:endParaRPr kumimoji="1" lang="en-US" altLang="ja-JP" b="1" dirty="0"/>
                    </a:p>
                  </a:txBody>
                  <a:tcPr/>
                </a:tc>
                <a:tc>
                  <a:txBody>
                    <a:bodyPr/>
                    <a:p>
                      <a:pPr algn="ctr"/>
                      <a:r>
                        <a:rPr kumimoji="1" lang="en-US" altLang="ja-JP" b="1" dirty="0"/>
                        <a:t>7</a:t>
                      </a:r>
                      <a:endParaRPr kumimoji="1" lang="ja-JP" altLang="en-US" b="1" dirty="0"/>
                    </a:p>
                  </a:txBody>
                  <a:tcPr/>
                </a:tc>
              </a:tr>
              <a:tr h="370840">
                <a:tc vMerge="1">
                  <a:tcPr/>
                </a:tc>
                <a:tc>
                  <a:txBody>
                    <a:bodyPr/>
                    <a:p>
                      <a:pPr marL="0" marR="0" lvl="0" indent="0" algn="ctr" defTabSz="914400" rtl="0" eaLnBrk="1" fontAlgn="auto" latinLnBrk="0" hangingPunct="1">
                        <a:lnSpc>
                          <a:spcPct val="100000"/>
                        </a:lnSpc>
                        <a:spcBef>
                          <a:spcPts val="0"/>
                        </a:spcBef>
                        <a:spcAft>
                          <a:spcPts val="0"/>
                        </a:spcAft>
                        <a:buClrTx/>
                        <a:buSzTx/>
                        <a:buFontTx/>
                        <a:buNone/>
                        <a:defRPr/>
                      </a:pPr>
                      <a:r>
                        <a:rPr kumimoji="1" lang="ja-JP" altLang="en-US" b="1" dirty="0"/>
                        <a:t>芋煮物</a:t>
                      </a:r>
                      <a:endParaRPr kumimoji="1" lang="ja-JP" altLang="en-US" b="1" dirty="0"/>
                    </a:p>
                  </a:txBody>
                  <a:tcPr/>
                </a:tc>
                <a:tc>
                  <a:txBody>
                    <a:bodyPr/>
                    <a:p>
                      <a:pPr algn="ctr"/>
                      <a:r>
                        <a:rPr kumimoji="1" lang="en-US" altLang="ja-JP" b="1" dirty="0"/>
                        <a:t>4</a:t>
                      </a:r>
                      <a:endParaRPr kumimoji="1" lang="ja-JP" altLang="en-US" b="1" dirty="0"/>
                    </a:p>
                  </a:txBody>
                  <a:tcPr/>
                </a:tc>
              </a:tr>
              <a:tr h="370840">
                <a:tc vMerge="1">
                  <a:tcPr/>
                </a:tc>
                <a:tc>
                  <a:txBody>
                    <a:bodyPr/>
                    <a:p>
                      <a:pPr algn="ctr"/>
                      <a:r>
                        <a:rPr kumimoji="1" lang="ja-JP" altLang="en-US" b="0" dirty="0"/>
                        <a:t>卵（卵とじ・かに玉）</a:t>
                      </a:r>
                      <a:endParaRPr kumimoji="1" lang="ja-JP" altLang="en-US" b="0" dirty="0"/>
                    </a:p>
                  </a:txBody>
                  <a:tcPr/>
                </a:tc>
                <a:tc>
                  <a:txBody>
                    <a:bodyPr/>
                    <a:p>
                      <a:pPr algn="ctr"/>
                      <a:r>
                        <a:rPr kumimoji="1" lang="en-US" altLang="ja-JP" b="0" dirty="0"/>
                        <a:t>2</a:t>
                      </a:r>
                      <a:endParaRPr kumimoji="1" lang="en-US" altLang="ja-JP" b="0" dirty="0"/>
                    </a:p>
                  </a:txBody>
                  <a:tcPr/>
                </a:tc>
              </a:tr>
              <a:tr h="370840">
                <a:tc vMerge="1">
                  <a:tcPr>
                    <a:solidFill>
                      <a:schemeClr val="tx1">
                        <a:lumMod val="50000"/>
                        <a:lumOff val="50000"/>
                      </a:schemeClr>
                    </a:solidFill>
                  </a:tcPr>
                </a:tc>
                <a:tc>
                  <a:txBody>
                    <a:bodyPr/>
                    <a:p>
                      <a:pPr algn="ctr">
                        <a:buNone/>
                      </a:pPr>
                      <a:r>
                        <a:rPr kumimoji="1" lang="ja-JP" altLang="en-US" b="0" dirty="0"/>
                        <a:t>野菜（煮物）</a:t>
                      </a:r>
                      <a:endParaRPr kumimoji="1" lang="ja-JP" altLang="en-US" b="0" dirty="0"/>
                    </a:p>
                  </a:txBody>
                  <a:tcPr/>
                </a:tc>
                <a:tc>
                  <a:txBody>
                    <a:bodyPr/>
                    <a:p>
                      <a:pPr algn="ctr">
                        <a:buNone/>
                      </a:pPr>
                      <a:r>
                        <a:rPr kumimoji="1" lang="en-US" altLang="ja-JP" b="0" dirty="0"/>
                        <a:t>2</a:t>
                      </a:r>
                      <a:endParaRPr kumimoji="1" lang="en-US" altLang="ja-JP" b="0" dirty="0"/>
                    </a:p>
                  </a:txBody>
                  <a:tcPr/>
                </a:tc>
              </a:tr>
              <a:tr h="370840">
                <a:tc vMerge="1">
                  <a:tcPr>
                    <a:solidFill>
                      <a:schemeClr val="tx1">
                        <a:lumMod val="50000"/>
                        <a:lumOff val="50000"/>
                      </a:schemeClr>
                    </a:solidFill>
                  </a:tcPr>
                </a:tc>
                <a:tc>
                  <a:txBody>
                    <a:bodyPr/>
                    <a:p>
                      <a:pPr algn="ctr">
                        <a:buNone/>
                      </a:pPr>
                      <a:r>
                        <a:rPr kumimoji="1" lang="ja-JP" altLang="en-US" b="0" dirty="0"/>
                        <a:t>たまごボーロ</a:t>
                      </a:r>
                      <a:endParaRPr kumimoji="1" lang="ja-JP" altLang="en-US" b="0" dirty="0"/>
                    </a:p>
                  </a:txBody>
                  <a:tcPr/>
                </a:tc>
                <a:tc>
                  <a:txBody>
                    <a:bodyPr/>
                    <a:p>
                      <a:pPr algn="ctr">
                        <a:buNone/>
                      </a:pPr>
                      <a:r>
                        <a:rPr kumimoji="1" lang="en-US" altLang="ja-JP" b="0" dirty="0"/>
                        <a:t>2</a:t>
                      </a:r>
                      <a:endParaRPr kumimoji="1" lang="en-US" altLang="ja-JP" b="0" dirty="0"/>
                    </a:p>
                  </a:txBody>
                  <a:tcPr/>
                </a:tc>
              </a:tr>
              <a:tr h="370840">
                <a:tc vMerge="1">
                  <a:tcPr>
                    <a:solidFill>
                      <a:schemeClr val="tx1">
                        <a:lumMod val="50000"/>
                        <a:lumOff val="50000"/>
                      </a:schemeClr>
                    </a:solidFill>
                  </a:tcPr>
                </a:tc>
                <a:tc>
                  <a:txBody>
                    <a:bodyPr/>
                    <a:p>
                      <a:pPr algn="ctr">
                        <a:buNone/>
                      </a:pPr>
                      <a:r>
                        <a:rPr kumimoji="1" lang="ja-JP" altLang="en-US" b="0" dirty="0"/>
                        <a:t>マカロニサラダ</a:t>
                      </a:r>
                      <a:endParaRPr kumimoji="1" lang="ja-JP" altLang="en-US" b="0" dirty="0"/>
                    </a:p>
                  </a:txBody>
                  <a:tcPr/>
                </a:tc>
                <a:tc>
                  <a:txBody>
                    <a:bodyPr/>
                    <a:p>
                      <a:pPr algn="ctr">
                        <a:buNone/>
                      </a:pPr>
                      <a:r>
                        <a:rPr kumimoji="1" lang="en-US" altLang="ja-JP" b="0" dirty="0"/>
                        <a:t>1</a:t>
                      </a:r>
                      <a:endParaRPr kumimoji="1" lang="en-US" altLang="ja-JP" b="0" dirty="0"/>
                    </a:p>
                  </a:txBody>
                  <a:tcPr/>
                </a:tc>
              </a:tr>
            </a:tbl>
          </a:graphicData>
        </a:graphic>
      </p:graphicFrame>
      <p:sp>
        <p:nvSpPr>
          <p:cNvPr id="6" name="テキストボックス 5"/>
          <p:cNvSpPr txBox="1"/>
          <p:nvPr/>
        </p:nvSpPr>
        <p:spPr>
          <a:xfrm>
            <a:off x="5000625" y="5823585"/>
            <a:ext cx="3461385" cy="553085"/>
          </a:xfrm>
          <a:prstGeom prst="rect">
            <a:avLst/>
          </a:prstGeom>
          <a:noFill/>
        </p:spPr>
        <p:txBody>
          <a:bodyPr wrap="none" rtlCol="0">
            <a:spAutoFit/>
          </a:bodyPr>
          <a:p>
            <a:r>
              <a:rPr lang="ja-JP" altLang="en-US" sz="1000"/>
              <a:t>「日本摂食嚥下リハビリテーション学会嚥下調整食分類</a:t>
            </a:r>
            <a:r>
              <a:rPr lang="en-US" altLang="ja-JP" sz="1000"/>
              <a:t>2021</a:t>
            </a:r>
            <a:r>
              <a:rPr lang="ja-JP" altLang="en-US" sz="1000"/>
              <a:t>」</a:t>
            </a:r>
            <a:endParaRPr lang="ja-JP" altLang="en-US" sz="1000"/>
          </a:p>
          <a:p>
            <a:r>
              <a:rPr lang="ja-JP" altLang="en-US" sz="1000"/>
              <a:t>必要な咀嚼能力を参照</a:t>
            </a:r>
            <a:endParaRPr lang="ja-JP" altLang="en-US" sz="1000"/>
          </a:p>
          <a:p>
            <a:r>
              <a:rPr lang="ja-JP" altLang="en-US" sz="1000"/>
              <a:t>コード０から３を「咀嚼不要の食形態」とした</a:t>
            </a:r>
            <a:endParaRPr lang="ja-JP" altLang="en-US" sz="1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99792" y="404664"/>
            <a:ext cx="3238387" cy="523220"/>
          </a:xfrm>
          <a:prstGeom prst="rect">
            <a:avLst/>
          </a:prstGeom>
          <a:noFill/>
        </p:spPr>
        <p:txBody>
          <a:bodyPr wrap="none" rtlCol="0">
            <a:spAutoFit/>
          </a:bodyPr>
          <a:lstStyle/>
          <a:p>
            <a:r>
              <a:rPr kumimoji="1" lang="ja-JP" altLang="en-US" sz="2800" b="1" dirty="0"/>
              <a:t>ひと口氷片について</a:t>
            </a:r>
            <a:endParaRPr kumimoji="1" lang="ja-JP" altLang="en-US" sz="2800" b="1" dirty="0"/>
          </a:p>
        </p:txBody>
      </p:sp>
      <p:graphicFrame>
        <p:nvGraphicFramePr>
          <p:cNvPr id="3" name="表 2"/>
          <p:cNvGraphicFramePr>
            <a:graphicFrameLocks noGrp="1"/>
          </p:cNvGraphicFramePr>
          <p:nvPr/>
        </p:nvGraphicFramePr>
        <p:xfrm>
          <a:off x="4283968" y="1412776"/>
          <a:ext cx="4174491" cy="4820920"/>
        </p:xfrm>
        <a:graphic>
          <a:graphicData uri="http://schemas.openxmlformats.org/drawingml/2006/table">
            <a:tbl>
              <a:tblPr firstRow="1" bandRow="1">
                <a:tableStyleId>{073A0DAA-6AF3-43AB-8588-CEC1D06C72B9}</a:tableStyleId>
              </a:tblPr>
              <a:tblGrid>
                <a:gridCol w="1584176"/>
                <a:gridCol w="648072"/>
                <a:gridCol w="933685"/>
                <a:gridCol w="1008558"/>
              </a:tblGrid>
              <a:tr h="370840">
                <a:tc>
                  <a:txBody>
                    <a:bodyPr/>
                    <a:lstStyle/>
                    <a:p>
                      <a:endParaRPr kumimoji="1" lang="ja-JP" altLang="en-US" dirty="0"/>
                    </a:p>
                  </a:txBody>
                  <a:tcPr/>
                </a:tc>
                <a:tc>
                  <a:txBody>
                    <a:bodyPr/>
                    <a:lstStyle/>
                    <a:p>
                      <a:r>
                        <a:rPr kumimoji="1" lang="ja-JP" altLang="en-US" sz="1050" dirty="0"/>
                        <a:t>単位</a:t>
                      </a:r>
                      <a:endParaRPr kumimoji="1" lang="ja-JP" altLang="en-US" sz="1050" dirty="0"/>
                    </a:p>
                  </a:txBody>
                  <a:tcPr/>
                </a:tc>
                <a:tc>
                  <a:txBody>
                    <a:bodyPr/>
                    <a:lstStyle/>
                    <a:p>
                      <a:pPr algn="ctr"/>
                      <a:r>
                        <a:rPr kumimoji="1" lang="ja-JP" altLang="en-US" sz="1100" dirty="0"/>
                        <a:t>氷片</a:t>
                      </a:r>
                      <a:r>
                        <a:rPr kumimoji="1" lang="en-US" altLang="ja-JP" sz="1100" dirty="0"/>
                        <a:t>1</a:t>
                      </a:r>
                      <a:r>
                        <a:rPr kumimoji="1" lang="ja-JP" altLang="en-US" sz="1100" dirty="0"/>
                        <a:t>個</a:t>
                      </a:r>
                      <a:endParaRPr kumimoji="1" lang="ja-JP" altLang="en-US" sz="1100" dirty="0"/>
                    </a:p>
                  </a:txBody>
                  <a:tcPr/>
                </a:tc>
                <a:tc>
                  <a:txBody>
                    <a:bodyPr/>
                    <a:lstStyle/>
                    <a:p>
                      <a:pPr algn="ctr"/>
                      <a:r>
                        <a:rPr kumimoji="1" lang="ja-JP" altLang="en-US" sz="900" dirty="0"/>
                        <a:t>食事</a:t>
                      </a:r>
                      <a:r>
                        <a:rPr kumimoji="1" lang="ja-JP" altLang="en-US" sz="900"/>
                        <a:t>摂取基準</a:t>
                      </a:r>
                      <a:endParaRPr kumimoji="1" lang="en-US" altLang="ja-JP" sz="900"/>
                    </a:p>
                    <a:p>
                      <a:pPr algn="ctr"/>
                      <a:r>
                        <a:rPr kumimoji="1" lang="en-US" altLang="ja-JP" sz="900"/>
                        <a:t>(</a:t>
                      </a:r>
                      <a:r>
                        <a:rPr kumimoji="1" lang="en-US" altLang="ja-JP" sz="900" dirty="0"/>
                        <a:t>75</a:t>
                      </a:r>
                      <a:r>
                        <a:rPr kumimoji="1" lang="ja-JP" altLang="en-US" sz="900" dirty="0"/>
                        <a:t>歳以上男性</a:t>
                      </a:r>
                      <a:r>
                        <a:rPr kumimoji="1" lang="en-US" altLang="ja-JP" sz="900" dirty="0"/>
                        <a:t>)</a:t>
                      </a:r>
                      <a:endParaRPr kumimoji="1" lang="ja-JP" altLang="en-US" sz="900" dirty="0"/>
                    </a:p>
                  </a:txBody>
                  <a:tcPr/>
                </a:tc>
              </a:tr>
              <a:tr h="370840">
                <a:tc>
                  <a:txBody>
                    <a:bodyPr/>
                    <a:lstStyle/>
                    <a:p>
                      <a:r>
                        <a:rPr kumimoji="1" lang="ja-JP" altLang="en-US" dirty="0"/>
                        <a:t>エネルギー</a:t>
                      </a:r>
                      <a:endParaRPr kumimoji="1" lang="ja-JP" altLang="en-US" dirty="0"/>
                    </a:p>
                  </a:txBody>
                  <a:tcPr/>
                </a:tc>
                <a:tc>
                  <a:txBody>
                    <a:bodyPr/>
                    <a:lstStyle/>
                    <a:p>
                      <a:r>
                        <a:rPr kumimoji="1" lang="en-US" altLang="ja-JP" sz="1050" dirty="0"/>
                        <a:t>Kcal</a:t>
                      </a:r>
                      <a:endParaRPr kumimoji="1" lang="ja-JP" altLang="en-US" sz="1050" dirty="0"/>
                    </a:p>
                  </a:txBody>
                  <a:tcPr/>
                </a:tc>
                <a:tc>
                  <a:txBody>
                    <a:bodyPr/>
                    <a:lstStyle/>
                    <a:p>
                      <a:pPr algn="ctr"/>
                      <a:r>
                        <a:rPr kumimoji="1" lang="en-US" altLang="ja-JP" dirty="0"/>
                        <a:t>12</a:t>
                      </a:r>
                      <a:endParaRPr kumimoji="1" lang="ja-JP" altLang="en-US" dirty="0"/>
                    </a:p>
                  </a:txBody>
                  <a:tcPr/>
                </a:tc>
                <a:tc>
                  <a:txBody>
                    <a:bodyPr/>
                    <a:lstStyle/>
                    <a:p>
                      <a:pPr algn="ctr"/>
                      <a:endParaRPr kumimoji="1" lang="ja-JP" altLang="en-US" dirty="0"/>
                    </a:p>
                  </a:txBody>
                  <a:tcPr/>
                </a:tc>
              </a:tr>
              <a:tr h="370840">
                <a:tc>
                  <a:txBody>
                    <a:bodyPr/>
                    <a:lstStyle/>
                    <a:p>
                      <a:r>
                        <a:rPr kumimoji="1" lang="ja-JP" altLang="en-US" dirty="0"/>
                        <a:t>ビタミン</a:t>
                      </a:r>
                      <a:r>
                        <a:rPr kumimoji="1" lang="en-US" altLang="ja-JP" dirty="0"/>
                        <a:t>A</a:t>
                      </a:r>
                      <a:endParaRPr kumimoji="1" lang="ja-JP" altLang="en-US" dirty="0"/>
                    </a:p>
                  </a:txBody>
                  <a:tcPr/>
                </a:tc>
                <a:tc>
                  <a:txBody>
                    <a:bodyPr/>
                    <a:lstStyle/>
                    <a:p>
                      <a:r>
                        <a:rPr kumimoji="1" lang="en-US" altLang="ja-JP" sz="1050" dirty="0" err="1"/>
                        <a:t>μgRAE</a:t>
                      </a:r>
                      <a:endParaRPr kumimoji="1" lang="ja-JP" altLang="en-US" sz="1050" dirty="0"/>
                    </a:p>
                  </a:txBody>
                  <a:tcPr/>
                </a:tc>
                <a:tc>
                  <a:txBody>
                    <a:bodyPr/>
                    <a:lstStyle/>
                    <a:p>
                      <a:pPr algn="ctr"/>
                      <a:r>
                        <a:rPr kumimoji="1" lang="en-US" altLang="ja-JP" dirty="0"/>
                        <a:t>22</a:t>
                      </a:r>
                      <a:endParaRPr kumimoji="1" lang="ja-JP" altLang="en-US" dirty="0"/>
                    </a:p>
                  </a:txBody>
                  <a:tcPr/>
                </a:tc>
                <a:tc>
                  <a:txBody>
                    <a:bodyPr/>
                    <a:lstStyle/>
                    <a:p>
                      <a:pPr algn="ctr"/>
                      <a:r>
                        <a:rPr kumimoji="1" lang="en-US" altLang="ja-JP" dirty="0"/>
                        <a:t>800</a:t>
                      </a:r>
                      <a:endParaRPr kumimoji="1" lang="ja-JP" altLang="en-US" dirty="0"/>
                    </a:p>
                  </a:txBody>
                  <a:tcPr/>
                </a:tc>
              </a:tr>
              <a:tr h="370840">
                <a:tc>
                  <a:txBody>
                    <a:bodyPr/>
                    <a:lstStyle/>
                    <a:p>
                      <a:r>
                        <a:rPr kumimoji="1" lang="ja-JP" altLang="en-US" dirty="0"/>
                        <a:t>ビタミン</a:t>
                      </a:r>
                      <a:r>
                        <a:rPr kumimoji="1" lang="en-US" altLang="ja-JP" dirty="0"/>
                        <a:t>E</a:t>
                      </a:r>
                      <a:endParaRPr kumimoji="1" lang="ja-JP" altLang="en-US" dirty="0"/>
                    </a:p>
                  </a:txBody>
                  <a:tcPr/>
                </a:tc>
                <a:tc>
                  <a:txBody>
                    <a:bodyPr/>
                    <a:lstStyle/>
                    <a:p>
                      <a:r>
                        <a:rPr kumimoji="1" lang="en-US" altLang="ja-JP" sz="1050" dirty="0"/>
                        <a:t>mg</a:t>
                      </a:r>
                      <a:endParaRPr kumimoji="1" lang="ja-JP" altLang="en-US" sz="1050" dirty="0"/>
                    </a:p>
                  </a:txBody>
                  <a:tcPr/>
                </a:tc>
                <a:tc>
                  <a:txBody>
                    <a:bodyPr/>
                    <a:lstStyle/>
                    <a:p>
                      <a:pPr algn="ctr"/>
                      <a:r>
                        <a:rPr kumimoji="1" lang="en-US" altLang="ja-JP" dirty="0"/>
                        <a:t>1.5</a:t>
                      </a:r>
                      <a:endParaRPr kumimoji="1" lang="ja-JP" altLang="en-US" dirty="0"/>
                    </a:p>
                  </a:txBody>
                  <a:tcPr/>
                </a:tc>
                <a:tc>
                  <a:txBody>
                    <a:bodyPr/>
                    <a:lstStyle/>
                    <a:p>
                      <a:pPr algn="ctr"/>
                      <a:r>
                        <a:rPr kumimoji="1" lang="en-US" altLang="ja-JP" dirty="0"/>
                        <a:t>6.5</a:t>
                      </a:r>
                      <a:endParaRPr kumimoji="1" lang="ja-JP" altLang="en-US" dirty="0"/>
                    </a:p>
                  </a:txBody>
                  <a:tcPr/>
                </a:tc>
              </a:tr>
              <a:tr h="370840">
                <a:tc>
                  <a:txBody>
                    <a:bodyPr/>
                    <a:lstStyle/>
                    <a:p>
                      <a:r>
                        <a:rPr kumimoji="1" lang="ja-JP" altLang="en-US" dirty="0"/>
                        <a:t>ビタミン</a:t>
                      </a:r>
                      <a:r>
                        <a:rPr kumimoji="1" lang="en-US" altLang="ja-JP" dirty="0"/>
                        <a:t>B1</a:t>
                      </a:r>
                      <a:endParaRPr kumimoji="1" lang="ja-JP" altLang="en-US" dirty="0"/>
                    </a:p>
                  </a:txBody>
                  <a:tcPr/>
                </a:tc>
                <a:tc>
                  <a:txBody>
                    <a:bodyPr/>
                    <a:lstStyle/>
                    <a:p>
                      <a:r>
                        <a:rPr kumimoji="1" lang="en-US" altLang="ja-JP" sz="1050" dirty="0"/>
                        <a:t>mg</a:t>
                      </a:r>
                      <a:endParaRPr kumimoji="1" lang="ja-JP" altLang="en-US" sz="1050" dirty="0"/>
                    </a:p>
                  </a:txBody>
                  <a:tcPr/>
                </a:tc>
                <a:tc>
                  <a:txBody>
                    <a:bodyPr/>
                    <a:lstStyle/>
                    <a:p>
                      <a:pPr algn="ctr"/>
                      <a:r>
                        <a:rPr kumimoji="1" lang="en-US" altLang="ja-JP" dirty="0"/>
                        <a:t>0.2</a:t>
                      </a:r>
                      <a:endParaRPr kumimoji="1" lang="ja-JP" altLang="en-US" dirty="0"/>
                    </a:p>
                  </a:txBody>
                  <a:tcPr/>
                </a:tc>
                <a:tc>
                  <a:txBody>
                    <a:bodyPr/>
                    <a:lstStyle/>
                    <a:p>
                      <a:pPr algn="ctr"/>
                      <a:r>
                        <a:rPr kumimoji="1" lang="en-US" altLang="ja-JP" dirty="0"/>
                        <a:t>1.2</a:t>
                      </a:r>
                      <a:endParaRPr kumimoji="1" lang="ja-JP" altLang="en-US" dirty="0"/>
                    </a:p>
                  </a:txBody>
                  <a:tcPr/>
                </a:tc>
              </a:tr>
              <a:tr h="370840">
                <a:tc>
                  <a:txBody>
                    <a:bodyPr/>
                    <a:lstStyle/>
                    <a:p>
                      <a:r>
                        <a:rPr kumimoji="1" lang="ja-JP" altLang="en-US" dirty="0"/>
                        <a:t>ビタミン</a:t>
                      </a:r>
                      <a:r>
                        <a:rPr kumimoji="1" lang="en-US" altLang="ja-JP" dirty="0"/>
                        <a:t>B2</a:t>
                      </a:r>
                      <a:endParaRPr kumimoji="1" lang="ja-JP" altLang="en-US" dirty="0"/>
                    </a:p>
                  </a:txBody>
                  <a:tcPr/>
                </a:tc>
                <a:tc>
                  <a:txBody>
                    <a:bodyPr/>
                    <a:lstStyle/>
                    <a:p>
                      <a:r>
                        <a:rPr kumimoji="1" lang="en-US" altLang="ja-JP" sz="1050" dirty="0"/>
                        <a:t>mg</a:t>
                      </a:r>
                      <a:endParaRPr kumimoji="1" lang="ja-JP" altLang="en-US" sz="1050" dirty="0"/>
                    </a:p>
                  </a:txBody>
                  <a:tcPr/>
                </a:tc>
                <a:tc>
                  <a:txBody>
                    <a:bodyPr/>
                    <a:lstStyle/>
                    <a:p>
                      <a:pPr algn="ctr"/>
                      <a:r>
                        <a:rPr kumimoji="1" lang="en-US" altLang="ja-JP" dirty="0"/>
                        <a:t>0.2</a:t>
                      </a:r>
                      <a:endParaRPr kumimoji="1" lang="ja-JP" altLang="en-US" dirty="0"/>
                    </a:p>
                  </a:txBody>
                  <a:tcPr/>
                </a:tc>
                <a:tc>
                  <a:txBody>
                    <a:bodyPr/>
                    <a:lstStyle/>
                    <a:p>
                      <a:pPr algn="ctr"/>
                      <a:r>
                        <a:rPr kumimoji="1" lang="en-US" altLang="ja-JP" dirty="0"/>
                        <a:t>1.3</a:t>
                      </a:r>
                      <a:endParaRPr kumimoji="1" lang="ja-JP" altLang="en-US" dirty="0"/>
                    </a:p>
                  </a:txBody>
                  <a:tcPr/>
                </a:tc>
              </a:tr>
              <a:tr h="370840">
                <a:tc>
                  <a:txBody>
                    <a:bodyPr/>
                    <a:lstStyle/>
                    <a:p>
                      <a:r>
                        <a:rPr kumimoji="1" lang="ja-JP" altLang="en-US" dirty="0"/>
                        <a:t>ビタミン</a:t>
                      </a:r>
                      <a:r>
                        <a:rPr kumimoji="1" lang="en-US" altLang="ja-JP" dirty="0"/>
                        <a:t>B6</a:t>
                      </a:r>
                      <a:endParaRPr kumimoji="1" lang="ja-JP" altLang="en-US" dirty="0"/>
                    </a:p>
                  </a:txBody>
                  <a:tcPr/>
                </a:tc>
                <a:tc>
                  <a:txBody>
                    <a:bodyPr/>
                    <a:lstStyle/>
                    <a:p>
                      <a:r>
                        <a:rPr kumimoji="1" lang="en-US" altLang="ja-JP" sz="1050" dirty="0"/>
                        <a:t>mg</a:t>
                      </a:r>
                      <a:endParaRPr kumimoji="1" lang="ja-JP" altLang="en-US" sz="1050" dirty="0"/>
                    </a:p>
                  </a:txBody>
                  <a:tcPr/>
                </a:tc>
                <a:tc>
                  <a:txBody>
                    <a:bodyPr/>
                    <a:lstStyle/>
                    <a:p>
                      <a:pPr algn="ctr"/>
                      <a:r>
                        <a:rPr kumimoji="1" lang="en-US" altLang="ja-JP" dirty="0"/>
                        <a:t>0.4</a:t>
                      </a:r>
                      <a:endParaRPr kumimoji="1" lang="ja-JP" altLang="en-US" dirty="0"/>
                    </a:p>
                  </a:txBody>
                  <a:tcPr/>
                </a:tc>
                <a:tc>
                  <a:txBody>
                    <a:bodyPr/>
                    <a:lstStyle/>
                    <a:p>
                      <a:pPr algn="ctr"/>
                      <a:r>
                        <a:rPr kumimoji="1" lang="en-US" altLang="ja-JP" dirty="0"/>
                        <a:t>1.4</a:t>
                      </a:r>
                      <a:endParaRPr kumimoji="1" lang="ja-JP" altLang="en-US" dirty="0"/>
                    </a:p>
                  </a:txBody>
                  <a:tcPr/>
                </a:tc>
              </a:tr>
              <a:tr h="370840">
                <a:tc>
                  <a:txBody>
                    <a:bodyPr/>
                    <a:lstStyle/>
                    <a:p>
                      <a:r>
                        <a:rPr kumimoji="1" lang="ja-JP" altLang="en-US" dirty="0"/>
                        <a:t>ビタミン</a:t>
                      </a:r>
                      <a:r>
                        <a:rPr kumimoji="1" lang="en-US" altLang="ja-JP" dirty="0"/>
                        <a:t>B12</a:t>
                      </a:r>
                      <a:endParaRPr kumimoji="1" lang="ja-JP" altLang="en-US" dirty="0"/>
                    </a:p>
                  </a:txBody>
                  <a:tcPr/>
                </a:tc>
                <a:tc>
                  <a:txBody>
                    <a:bodyPr/>
                    <a:lstStyle/>
                    <a:p>
                      <a:r>
                        <a:rPr kumimoji="1" lang="en-US" altLang="ja-JP" sz="1050" dirty="0" err="1"/>
                        <a:t>μg</a:t>
                      </a:r>
                      <a:endParaRPr kumimoji="1" lang="ja-JP" altLang="en-US" sz="1050" dirty="0"/>
                    </a:p>
                  </a:txBody>
                  <a:tcPr/>
                </a:tc>
                <a:tc>
                  <a:txBody>
                    <a:bodyPr/>
                    <a:lstStyle/>
                    <a:p>
                      <a:pPr algn="ctr"/>
                      <a:r>
                        <a:rPr kumimoji="1" lang="en-US" altLang="ja-JP" dirty="0"/>
                        <a:t>0.7</a:t>
                      </a:r>
                      <a:endParaRPr kumimoji="1" lang="ja-JP" altLang="en-US" dirty="0"/>
                    </a:p>
                  </a:txBody>
                  <a:tcPr/>
                </a:tc>
                <a:tc>
                  <a:txBody>
                    <a:bodyPr/>
                    <a:lstStyle/>
                    <a:p>
                      <a:pPr algn="ctr"/>
                      <a:r>
                        <a:rPr kumimoji="1" lang="en-US" altLang="ja-JP" dirty="0"/>
                        <a:t>2.4</a:t>
                      </a:r>
                      <a:endParaRPr kumimoji="1" lang="ja-JP" altLang="en-US" dirty="0"/>
                    </a:p>
                  </a:txBody>
                  <a:tcPr/>
                </a:tc>
              </a:tr>
              <a:tr h="370840">
                <a:tc>
                  <a:txBody>
                    <a:bodyPr/>
                    <a:lstStyle/>
                    <a:p>
                      <a:r>
                        <a:rPr kumimoji="1" lang="ja-JP" altLang="en-US" dirty="0"/>
                        <a:t>葉酸</a:t>
                      </a:r>
                      <a:endParaRPr kumimoji="1" lang="ja-JP" altLang="en-US" dirty="0"/>
                    </a:p>
                  </a:txBody>
                  <a:tcPr/>
                </a:tc>
                <a:tc>
                  <a:txBody>
                    <a:bodyPr/>
                    <a:lstStyle/>
                    <a:p>
                      <a:r>
                        <a:rPr kumimoji="1" lang="en-US" altLang="ja-JP" sz="1050" dirty="0" err="1"/>
                        <a:t>μg</a:t>
                      </a:r>
                      <a:endParaRPr kumimoji="1" lang="ja-JP" altLang="en-US" sz="1050" dirty="0"/>
                    </a:p>
                  </a:txBody>
                  <a:tcPr/>
                </a:tc>
                <a:tc>
                  <a:txBody>
                    <a:bodyPr/>
                    <a:lstStyle/>
                    <a:p>
                      <a:pPr algn="ctr"/>
                      <a:r>
                        <a:rPr kumimoji="1" lang="en-US" altLang="ja-JP" dirty="0"/>
                        <a:t>41</a:t>
                      </a:r>
                      <a:endParaRPr kumimoji="1" lang="ja-JP" altLang="en-US" dirty="0"/>
                    </a:p>
                  </a:txBody>
                  <a:tcPr/>
                </a:tc>
                <a:tc>
                  <a:txBody>
                    <a:bodyPr/>
                    <a:lstStyle/>
                    <a:p>
                      <a:pPr algn="ctr"/>
                      <a:r>
                        <a:rPr kumimoji="1" lang="en-US" altLang="ja-JP" dirty="0"/>
                        <a:t>240</a:t>
                      </a:r>
                      <a:endParaRPr kumimoji="1" lang="ja-JP" altLang="en-US" dirty="0"/>
                    </a:p>
                  </a:txBody>
                  <a:tcPr/>
                </a:tc>
              </a:tr>
              <a:tr h="370840">
                <a:tc>
                  <a:txBody>
                    <a:bodyPr/>
                    <a:lstStyle/>
                    <a:p>
                      <a:r>
                        <a:rPr kumimoji="1" lang="ja-JP" altLang="en-US" dirty="0"/>
                        <a:t>ビタミン</a:t>
                      </a:r>
                      <a:r>
                        <a:rPr kumimoji="1" lang="en-US" altLang="ja-JP" dirty="0"/>
                        <a:t>C</a:t>
                      </a:r>
                      <a:endParaRPr kumimoji="1" lang="ja-JP" altLang="en-US" dirty="0"/>
                    </a:p>
                  </a:txBody>
                  <a:tcPr/>
                </a:tc>
                <a:tc>
                  <a:txBody>
                    <a:bodyPr/>
                    <a:lstStyle/>
                    <a:p>
                      <a:r>
                        <a:rPr kumimoji="1" lang="en-US" altLang="ja-JP" sz="1050" dirty="0"/>
                        <a:t>mg</a:t>
                      </a:r>
                      <a:endParaRPr kumimoji="1" lang="en-US" altLang="ja-JP" sz="1050" dirty="0"/>
                    </a:p>
                  </a:txBody>
                  <a:tcPr/>
                </a:tc>
                <a:tc>
                  <a:txBody>
                    <a:bodyPr/>
                    <a:lstStyle/>
                    <a:p>
                      <a:pPr algn="ctr"/>
                      <a:r>
                        <a:rPr kumimoji="1" lang="en-US" altLang="ja-JP" dirty="0"/>
                        <a:t>37</a:t>
                      </a:r>
                      <a:endParaRPr kumimoji="1" lang="ja-JP" altLang="en-US" dirty="0"/>
                    </a:p>
                  </a:txBody>
                  <a:tcPr/>
                </a:tc>
                <a:tc>
                  <a:txBody>
                    <a:bodyPr/>
                    <a:lstStyle/>
                    <a:p>
                      <a:pPr algn="ctr"/>
                      <a:r>
                        <a:rPr kumimoji="1" lang="en-US" altLang="ja-JP" dirty="0"/>
                        <a:t>100</a:t>
                      </a:r>
                      <a:endParaRPr kumimoji="1" lang="ja-JP" altLang="en-US" dirty="0"/>
                    </a:p>
                  </a:txBody>
                  <a:tcPr/>
                </a:tc>
              </a:tr>
              <a:tr h="370840">
                <a:tc>
                  <a:txBody>
                    <a:bodyPr/>
                    <a:lstStyle/>
                    <a:p>
                      <a:r>
                        <a:rPr kumimoji="1" lang="ja-JP" altLang="en-US" dirty="0"/>
                        <a:t>鉄</a:t>
                      </a:r>
                      <a:endParaRPr kumimoji="1" lang="ja-JP" altLang="en-US" dirty="0"/>
                    </a:p>
                  </a:txBody>
                  <a:tcPr/>
                </a:tc>
                <a:tc>
                  <a:txBody>
                    <a:bodyPr/>
                    <a:lstStyle/>
                    <a:p>
                      <a:r>
                        <a:rPr kumimoji="1" lang="en-US" altLang="ja-JP" sz="1050" dirty="0"/>
                        <a:t>mg</a:t>
                      </a:r>
                      <a:endParaRPr kumimoji="1" lang="ja-JP" altLang="en-US" sz="1050" dirty="0"/>
                    </a:p>
                  </a:txBody>
                  <a:tcPr/>
                </a:tc>
                <a:tc>
                  <a:txBody>
                    <a:bodyPr/>
                    <a:lstStyle/>
                    <a:p>
                      <a:pPr algn="ctr"/>
                      <a:r>
                        <a:rPr kumimoji="1" lang="en-US" altLang="ja-JP" dirty="0"/>
                        <a:t>0.3</a:t>
                      </a:r>
                      <a:endParaRPr kumimoji="1" lang="ja-JP" altLang="en-US" dirty="0"/>
                    </a:p>
                  </a:txBody>
                  <a:tcPr/>
                </a:tc>
                <a:tc>
                  <a:txBody>
                    <a:bodyPr/>
                    <a:lstStyle/>
                    <a:p>
                      <a:pPr algn="ctr"/>
                      <a:r>
                        <a:rPr kumimoji="1" lang="en-US" altLang="ja-JP" dirty="0"/>
                        <a:t>7.0</a:t>
                      </a:r>
                      <a:endParaRPr kumimoji="1" lang="ja-JP" altLang="en-US" dirty="0"/>
                    </a:p>
                  </a:txBody>
                  <a:tcPr/>
                </a:tc>
              </a:tr>
              <a:tr h="370840">
                <a:tc>
                  <a:txBody>
                    <a:bodyPr/>
                    <a:lstStyle/>
                    <a:p>
                      <a:r>
                        <a:rPr kumimoji="1" lang="ja-JP" altLang="en-US" dirty="0"/>
                        <a:t>亜鉛</a:t>
                      </a:r>
                      <a:endParaRPr kumimoji="1" lang="ja-JP" altLang="en-US" dirty="0"/>
                    </a:p>
                  </a:txBody>
                  <a:tcPr/>
                </a:tc>
                <a:tc>
                  <a:txBody>
                    <a:bodyPr/>
                    <a:lstStyle/>
                    <a:p>
                      <a:r>
                        <a:rPr kumimoji="1" lang="en-US" altLang="ja-JP" sz="1050" dirty="0"/>
                        <a:t>mg</a:t>
                      </a:r>
                      <a:endParaRPr kumimoji="1" lang="ja-JP" altLang="en-US" sz="1050" dirty="0"/>
                    </a:p>
                  </a:txBody>
                  <a:tcPr/>
                </a:tc>
                <a:tc>
                  <a:txBody>
                    <a:bodyPr/>
                    <a:lstStyle/>
                    <a:p>
                      <a:pPr algn="ctr"/>
                      <a:r>
                        <a:rPr kumimoji="1" lang="en-US" altLang="ja-JP" dirty="0"/>
                        <a:t>0.9</a:t>
                      </a:r>
                      <a:endParaRPr kumimoji="1" lang="ja-JP" altLang="en-US" dirty="0"/>
                    </a:p>
                  </a:txBody>
                  <a:tcPr/>
                </a:tc>
                <a:tc>
                  <a:txBody>
                    <a:bodyPr/>
                    <a:lstStyle/>
                    <a:p>
                      <a:pPr algn="ctr"/>
                      <a:r>
                        <a:rPr kumimoji="1" lang="en-US" altLang="ja-JP" dirty="0"/>
                        <a:t>10.0</a:t>
                      </a:r>
                      <a:endParaRPr kumimoji="1" lang="ja-JP" altLang="en-US" dirty="0"/>
                    </a:p>
                  </a:txBody>
                  <a:tcPr/>
                </a:tc>
              </a:tr>
              <a:tr h="370840">
                <a:tc>
                  <a:txBody>
                    <a:bodyPr/>
                    <a:lstStyle/>
                    <a:p>
                      <a:r>
                        <a:rPr kumimoji="1" lang="ja-JP" altLang="en-US" dirty="0"/>
                        <a:t>セレン</a:t>
                      </a:r>
                      <a:endParaRPr kumimoji="1" lang="ja-JP" altLang="en-US" dirty="0"/>
                    </a:p>
                  </a:txBody>
                  <a:tcPr/>
                </a:tc>
                <a:tc>
                  <a:txBody>
                    <a:bodyPr/>
                    <a:lstStyle/>
                    <a:p>
                      <a:r>
                        <a:rPr kumimoji="1" lang="en-US" altLang="ja-JP" sz="1050" dirty="0" err="1"/>
                        <a:t>μg</a:t>
                      </a:r>
                      <a:endParaRPr kumimoji="1" lang="ja-JP" altLang="en-US" sz="1050" dirty="0"/>
                    </a:p>
                  </a:txBody>
                  <a:tcPr/>
                </a:tc>
                <a:tc>
                  <a:txBody>
                    <a:bodyPr/>
                    <a:lstStyle/>
                    <a:p>
                      <a:pPr algn="ctr"/>
                      <a:r>
                        <a:rPr kumimoji="1" lang="en-US" altLang="ja-JP" dirty="0"/>
                        <a:t>3.7</a:t>
                      </a:r>
                      <a:endParaRPr kumimoji="1" lang="ja-JP" altLang="en-US" dirty="0"/>
                    </a:p>
                  </a:txBody>
                  <a:tcPr/>
                </a:tc>
                <a:tc>
                  <a:txBody>
                    <a:bodyPr/>
                    <a:lstStyle/>
                    <a:p>
                      <a:pPr algn="ctr"/>
                      <a:r>
                        <a:rPr kumimoji="1" lang="en-US" altLang="ja-JP" dirty="0"/>
                        <a:t>30.0</a:t>
                      </a:r>
                      <a:endParaRPr kumimoji="1" lang="ja-JP" altLang="en-US" dirty="0"/>
                    </a:p>
                  </a:txBody>
                  <a:tcPr/>
                </a:tc>
              </a:tr>
            </a:tbl>
          </a:graphicData>
        </a:graphic>
      </p:graphicFrame>
      <p:pic>
        <p:nvPicPr>
          <p:cNvPr id="6" name="図 5" descr="C:\データ保存用\緩和ケア\学会発表\image0.jpeg"/>
          <p:cNvPicPr/>
          <p:nvPr/>
        </p:nvPicPr>
        <p:blipFill rotWithShape="1">
          <a:blip r:embed="rId1">
            <a:extLst>
              <a:ext uri="{28A0092B-C50C-407E-A947-70E740481C1C}">
                <a14:useLocalDpi xmlns:a14="http://schemas.microsoft.com/office/drawing/2010/main" val="0"/>
              </a:ext>
            </a:extLst>
          </a:blip>
          <a:srcRect l="21430" t="-727"/>
          <a:stretch>
            <a:fillRect/>
          </a:stretch>
        </p:blipFill>
        <p:spPr bwMode="auto">
          <a:xfrm rot="5400000">
            <a:off x="899592" y="2563096"/>
            <a:ext cx="2520280" cy="2520280"/>
          </a:xfrm>
          <a:prstGeom prst="rect">
            <a:avLst/>
          </a:prstGeom>
          <a:noFill/>
          <a:ln>
            <a:noFill/>
          </a:ln>
        </p:spPr>
      </p:pic>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2081</Words>
  <Application>WPS Presentation</Application>
  <PresentationFormat>画面に合わせる (4:3)</PresentationFormat>
  <Paragraphs>475</Paragraphs>
  <Slides>13</Slides>
  <Notes>13</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Arial</vt:lpstr>
      <vt:lpstr>ＭＳ Ｐゴシック</vt:lpstr>
      <vt:lpstr>Wingdings</vt:lpstr>
      <vt:lpstr>ＭＳ Ｐゴシック</vt:lpstr>
      <vt:lpstr>ＭＳ Ｐ明朝</vt:lpstr>
      <vt:lpstr>Times New Roman</vt:lpstr>
      <vt:lpstr>Microsoft YaHei</vt:lpstr>
      <vt:lpstr>Arial Unicode MS</vt:lpstr>
      <vt:lpstr>SimSun</vt:lpstr>
      <vt:lpstr>標準デザイン</vt:lpstr>
      <vt:lpstr>終末期がん患者が求める食事の検討</vt:lpstr>
      <vt:lpstr>利益相反開示　  筆頭演者名：　末永　朋子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【sample】JSPEN_COIなし0513</dc:title>
  <dc:creator>jspen2016j</dc:creator>
  <cp:lastModifiedBy>末永　浩</cp:lastModifiedBy>
  <cp:revision>110</cp:revision>
  <cp:lastPrinted>2021-01-15T09:40:00Z</cp:lastPrinted>
  <dcterms:created xsi:type="dcterms:W3CDTF">2013-11-12T00:02:00Z</dcterms:created>
  <dcterms:modified xsi:type="dcterms:W3CDTF">2025-07-06T14:01:28Z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1041-10.8.2.6709</vt:lpwstr>
  </property>
</Properties>
</file>