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59" r:id="rId4"/>
    <p:sldId id="263" r:id="rId5"/>
    <p:sldId id="268" r:id="rId6"/>
    <p:sldId id="258" r:id="rId7"/>
    <p:sldId id="267" r:id="rId8"/>
    <p:sldId id="264" r:id="rId9"/>
    <p:sldId id="265" r:id="rId10"/>
    <p:sldId id="266" r:id="rId11"/>
    <p:sldId id="277" r:id="rId12"/>
    <p:sldId id="262" r:id="rId13"/>
    <p:sldId id="273" r:id="rId14"/>
    <p:sldId id="278" r:id="rId15"/>
    <p:sldId id="275" r:id="rId16"/>
    <p:sldId id="274" r:id="rId17"/>
    <p:sldId id="276" r:id="rId18"/>
    <p:sldId id="271" r:id="rId19"/>
    <p:sldId id="270"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7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518" autoAdjust="0"/>
  </p:normalViewPr>
  <p:slideViewPr>
    <p:cSldViewPr snapToGrid="0">
      <p:cViewPr varScale="1">
        <p:scale>
          <a:sx n="90" d="100"/>
          <a:sy n="90" d="100"/>
        </p:scale>
        <p:origin x="5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5C75A0-CD91-49AC-A498-7CA39C632132}"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kumimoji="1" lang="ja-JP" altLang="en-US"/>
        </a:p>
      </dgm:t>
    </dgm:pt>
    <dgm:pt modelId="{7ED19BDC-226C-4867-851C-DA04D844D956}">
      <dgm:prSet phldrT="[テキスト]" custT="1"/>
      <dgm:spPr/>
      <dgm:t>
        <a:bodyPr/>
        <a:lstStyle/>
        <a:p>
          <a:r>
            <a:rPr kumimoji="1" lang="ja-JP" altLang="en-US" sz="4000" dirty="0" smtClean="0"/>
            <a:t>体重、</a:t>
          </a:r>
          <a:r>
            <a:rPr kumimoji="1" lang="en-US" altLang="ja-JP" sz="4000" dirty="0" smtClean="0"/>
            <a:t>BMI</a:t>
          </a:r>
          <a:r>
            <a:rPr kumimoji="1" lang="ja-JP" altLang="en-US" sz="4000" dirty="0" err="1" smtClean="0"/>
            <a:t>、</a:t>
          </a:r>
          <a:r>
            <a:rPr kumimoji="1" lang="ja-JP" altLang="en-US" sz="4000" dirty="0" smtClean="0"/>
            <a:t>血清アルブミン、</a:t>
          </a:r>
          <a:r>
            <a:rPr kumimoji="1" lang="en-US" altLang="ja-JP" sz="4000" dirty="0" smtClean="0"/>
            <a:t>CRP</a:t>
          </a:r>
          <a:r>
            <a:rPr kumimoji="1" lang="ja-JP" altLang="en-US" sz="4000" dirty="0" smtClean="0"/>
            <a:t>値では有意差はみられなかった。</a:t>
          </a:r>
          <a:endParaRPr kumimoji="1" lang="ja-JP" altLang="en-US" sz="4000" dirty="0"/>
        </a:p>
      </dgm:t>
    </dgm:pt>
    <dgm:pt modelId="{02B95941-19A9-4796-98AB-9BAC1ADCA037}" type="parTrans" cxnId="{CF79581D-42B8-4354-8D0B-2767B9F72204}">
      <dgm:prSet/>
      <dgm:spPr/>
      <dgm:t>
        <a:bodyPr/>
        <a:lstStyle/>
        <a:p>
          <a:endParaRPr kumimoji="1" lang="ja-JP" altLang="en-US"/>
        </a:p>
      </dgm:t>
    </dgm:pt>
    <dgm:pt modelId="{165318B0-350E-4726-8DED-E892AFB2D66E}" type="sibTrans" cxnId="{CF79581D-42B8-4354-8D0B-2767B9F72204}">
      <dgm:prSet/>
      <dgm:spPr/>
      <dgm:t>
        <a:bodyPr/>
        <a:lstStyle/>
        <a:p>
          <a:endParaRPr kumimoji="1" lang="ja-JP" altLang="en-US"/>
        </a:p>
      </dgm:t>
    </dgm:pt>
    <dgm:pt modelId="{EBD95669-A30B-49D4-854B-9192D66DA293}">
      <dgm:prSet phldrT="[テキスト]" custT="1"/>
      <dgm:spPr/>
      <dgm:t>
        <a:bodyPr/>
        <a:lstStyle/>
        <a:p>
          <a:r>
            <a:rPr kumimoji="1" lang="ja-JP" altLang="en-US" sz="4000" dirty="0" smtClean="0"/>
            <a:t>摂取カロリーには有意差がみられた。</a:t>
          </a:r>
          <a:endParaRPr kumimoji="1" lang="ja-JP" altLang="en-US" sz="4000" dirty="0"/>
        </a:p>
      </dgm:t>
    </dgm:pt>
    <dgm:pt modelId="{F99BEC9D-CC27-4019-9261-95DDDAA08718}" type="parTrans" cxnId="{7E4DDB8D-C422-4889-8122-D279C48D509D}">
      <dgm:prSet/>
      <dgm:spPr/>
      <dgm:t>
        <a:bodyPr/>
        <a:lstStyle/>
        <a:p>
          <a:endParaRPr kumimoji="1" lang="ja-JP" altLang="en-US"/>
        </a:p>
      </dgm:t>
    </dgm:pt>
    <dgm:pt modelId="{BA97D982-7B45-4C29-B80C-643805596D26}" type="sibTrans" cxnId="{7E4DDB8D-C422-4889-8122-D279C48D509D}">
      <dgm:prSet/>
      <dgm:spPr/>
      <dgm:t>
        <a:bodyPr/>
        <a:lstStyle/>
        <a:p>
          <a:endParaRPr kumimoji="1" lang="ja-JP" altLang="en-US"/>
        </a:p>
      </dgm:t>
    </dgm:pt>
    <dgm:pt modelId="{66EB12B2-EC76-46A3-AF85-C701E1FCF97F}">
      <dgm:prSet phldrT="[テキスト]" custT="1"/>
      <dgm:spPr/>
      <dgm:t>
        <a:bodyPr/>
        <a:lstStyle/>
        <a:p>
          <a:r>
            <a:rPr kumimoji="1" lang="ja-JP" altLang="en-US" sz="4000" dirty="0" smtClean="0"/>
            <a:t>内科の摂取エネルギー量は増加していたが、整形外科は減少していた。</a:t>
          </a:r>
          <a:endParaRPr kumimoji="1" lang="ja-JP" altLang="en-US" sz="4000" dirty="0"/>
        </a:p>
      </dgm:t>
    </dgm:pt>
    <dgm:pt modelId="{EB16B1E4-A5A5-4977-9DE1-41135CC083D5}" type="parTrans" cxnId="{DFA18D54-37D2-4313-B392-D49FAFE8946C}">
      <dgm:prSet/>
      <dgm:spPr/>
      <dgm:t>
        <a:bodyPr/>
        <a:lstStyle/>
        <a:p>
          <a:endParaRPr kumimoji="1" lang="ja-JP" altLang="en-US"/>
        </a:p>
      </dgm:t>
    </dgm:pt>
    <dgm:pt modelId="{44443D03-D7C4-4C24-9C02-F09E8FC68D2B}" type="sibTrans" cxnId="{DFA18D54-37D2-4313-B392-D49FAFE8946C}">
      <dgm:prSet/>
      <dgm:spPr/>
      <dgm:t>
        <a:bodyPr/>
        <a:lstStyle/>
        <a:p>
          <a:endParaRPr kumimoji="1" lang="ja-JP" altLang="en-US"/>
        </a:p>
      </dgm:t>
    </dgm:pt>
    <dgm:pt modelId="{C0498802-D39A-4C70-BF40-B87B1E8798AB}" type="pres">
      <dgm:prSet presAssocID="{6D5C75A0-CD91-49AC-A498-7CA39C632132}" presName="Name0" presStyleCnt="0">
        <dgm:presLayoutVars>
          <dgm:dir/>
        </dgm:presLayoutVars>
      </dgm:prSet>
      <dgm:spPr/>
      <dgm:t>
        <a:bodyPr/>
        <a:lstStyle/>
        <a:p>
          <a:endParaRPr kumimoji="1" lang="ja-JP" altLang="en-US"/>
        </a:p>
      </dgm:t>
    </dgm:pt>
    <dgm:pt modelId="{78309323-DEC6-4615-B4AF-7B0DBA780670}" type="pres">
      <dgm:prSet presAssocID="{7ED19BDC-226C-4867-851C-DA04D844D956}" presName="noChildren" presStyleCnt="0"/>
      <dgm:spPr/>
    </dgm:pt>
    <dgm:pt modelId="{90AD310F-DC53-4828-8DDB-E6108A571BD4}" type="pres">
      <dgm:prSet presAssocID="{7ED19BDC-226C-4867-851C-DA04D844D956}" presName="gap" presStyleCnt="0"/>
      <dgm:spPr/>
    </dgm:pt>
    <dgm:pt modelId="{322E7270-BCD8-44D5-B905-7AE5195BFABC}" type="pres">
      <dgm:prSet presAssocID="{7ED19BDC-226C-4867-851C-DA04D844D956}" presName="medCircle2" presStyleLbl="vennNode1" presStyleIdx="0" presStyleCnt="3"/>
      <dgm:spPr/>
    </dgm:pt>
    <dgm:pt modelId="{D7F5A868-AF88-4BF8-97F9-63BA9CE2A83E}" type="pres">
      <dgm:prSet presAssocID="{7ED19BDC-226C-4867-851C-DA04D844D956}" presName="txLvlOnly1" presStyleLbl="revTx" presStyleIdx="0" presStyleCnt="3"/>
      <dgm:spPr/>
      <dgm:t>
        <a:bodyPr/>
        <a:lstStyle/>
        <a:p>
          <a:endParaRPr kumimoji="1" lang="ja-JP" altLang="en-US"/>
        </a:p>
      </dgm:t>
    </dgm:pt>
    <dgm:pt modelId="{40F3006E-2255-4B1E-B7B5-B38D1EA6959E}" type="pres">
      <dgm:prSet presAssocID="{EBD95669-A30B-49D4-854B-9192D66DA293}" presName="noChildren" presStyleCnt="0"/>
      <dgm:spPr/>
    </dgm:pt>
    <dgm:pt modelId="{02B9FC6A-C106-4897-B5BB-119B5DA1C9AD}" type="pres">
      <dgm:prSet presAssocID="{EBD95669-A30B-49D4-854B-9192D66DA293}" presName="gap" presStyleCnt="0"/>
      <dgm:spPr/>
    </dgm:pt>
    <dgm:pt modelId="{C157A0FF-FAC8-44CE-8C95-AD6B450F375A}" type="pres">
      <dgm:prSet presAssocID="{EBD95669-A30B-49D4-854B-9192D66DA293}" presName="medCircle2" presStyleLbl="vennNode1" presStyleIdx="1" presStyleCnt="3"/>
      <dgm:spPr/>
    </dgm:pt>
    <dgm:pt modelId="{44BCF908-1E30-4900-9E2C-D81F32F2EC6B}" type="pres">
      <dgm:prSet presAssocID="{EBD95669-A30B-49D4-854B-9192D66DA293}" presName="txLvlOnly1" presStyleLbl="revTx" presStyleIdx="1" presStyleCnt="3"/>
      <dgm:spPr/>
      <dgm:t>
        <a:bodyPr/>
        <a:lstStyle/>
        <a:p>
          <a:endParaRPr kumimoji="1" lang="ja-JP" altLang="en-US"/>
        </a:p>
      </dgm:t>
    </dgm:pt>
    <dgm:pt modelId="{8C0FEC4A-295D-4671-9B52-AD363976A018}" type="pres">
      <dgm:prSet presAssocID="{66EB12B2-EC76-46A3-AF85-C701E1FCF97F}" presName="noChildren" presStyleCnt="0"/>
      <dgm:spPr/>
    </dgm:pt>
    <dgm:pt modelId="{B24335ED-42E4-45CB-BBDA-B185D153798C}" type="pres">
      <dgm:prSet presAssocID="{66EB12B2-EC76-46A3-AF85-C701E1FCF97F}" presName="gap" presStyleCnt="0"/>
      <dgm:spPr/>
    </dgm:pt>
    <dgm:pt modelId="{F703C0F4-327A-41FA-A52E-C22FBF50D437}" type="pres">
      <dgm:prSet presAssocID="{66EB12B2-EC76-46A3-AF85-C701E1FCF97F}" presName="medCircle2" presStyleLbl="vennNode1" presStyleIdx="2" presStyleCnt="3"/>
      <dgm:spPr/>
    </dgm:pt>
    <dgm:pt modelId="{5B93467B-C3E9-4C87-B0A0-4F61724B2C7D}" type="pres">
      <dgm:prSet presAssocID="{66EB12B2-EC76-46A3-AF85-C701E1FCF97F}" presName="txLvlOnly1" presStyleLbl="revTx" presStyleIdx="2" presStyleCnt="3"/>
      <dgm:spPr/>
      <dgm:t>
        <a:bodyPr/>
        <a:lstStyle/>
        <a:p>
          <a:endParaRPr kumimoji="1" lang="ja-JP" altLang="en-US"/>
        </a:p>
      </dgm:t>
    </dgm:pt>
  </dgm:ptLst>
  <dgm:cxnLst>
    <dgm:cxn modelId="{D515C458-5EE6-4804-BBC4-D444183CA6E1}" type="presOf" srcId="{7ED19BDC-226C-4867-851C-DA04D844D956}" destId="{D7F5A868-AF88-4BF8-97F9-63BA9CE2A83E}" srcOrd="0" destOrd="0" presId="urn:microsoft.com/office/officeart/2008/layout/VerticalCircleList"/>
    <dgm:cxn modelId="{CF79581D-42B8-4354-8D0B-2767B9F72204}" srcId="{6D5C75A0-CD91-49AC-A498-7CA39C632132}" destId="{7ED19BDC-226C-4867-851C-DA04D844D956}" srcOrd="0" destOrd="0" parTransId="{02B95941-19A9-4796-98AB-9BAC1ADCA037}" sibTransId="{165318B0-350E-4726-8DED-E892AFB2D66E}"/>
    <dgm:cxn modelId="{EBD9E59B-49AE-4911-93C7-751673C344F8}" type="presOf" srcId="{EBD95669-A30B-49D4-854B-9192D66DA293}" destId="{44BCF908-1E30-4900-9E2C-D81F32F2EC6B}" srcOrd="0" destOrd="0" presId="urn:microsoft.com/office/officeart/2008/layout/VerticalCircleList"/>
    <dgm:cxn modelId="{E549FBA9-B6A5-4191-B888-890D624228C6}" type="presOf" srcId="{6D5C75A0-CD91-49AC-A498-7CA39C632132}" destId="{C0498802-D39A-4C70-BF40-B87B1E8798AB}" srcOrd="0" destOrd="0" presId="urn:microsoft.com/office/officeart/2008/layout/VerticalCircleList"/>
    <dgm:cxn modelId="{6E363DAB-8AD4-409C-BC32-A1D86086A848}" type="presOf" srcId="{66EB12B2-EC76-46A3-AF85-C701E1FCF97F}" destId="{5B93467B-C3E9-4C87-B0A0-4F61724B2C7D}" srcOrd="0" destOrd="0" presId="urn:microsoft.com/office/officeart/2008/layout/VerticalCircleList"/>
    <dgm:cxn modelId="{7E4DDB8D-C422-4889-8122-D279C48D509D}" srcId="{6D5C75A0-CD91-49AC-A498-7CA39C632132}" destId="{EBD95669-A30B-49D4-854B-9192D66DA293}" srcOrd="1" destOrd="0" parTransId="{F99BEC9D-CC27-4019-9261-95DDDAA08718}" sibTransId="{BA97D982-7B45-4C29-B80C-643805596D26}"/>
    <dgm:cxn modelId="{DFA18D54-37D2-4313-B392-D49FAFE8946C}" srcId="{6D5C75A0-CD91-49AC-A498-7CA39C632132}" destId="{66EB12B2-EC76-46A3-AF85-C701E1FCF97F}" srcOrd="2" destOrd="0" parTransId="{EB16B1E4-A5A5-4977-9DE1-41135CC083D5}" sibTransId="{44443D03-D7C4-4C24-9C02-F09E8FC68D2B}"/>
    <dgm:cxn modelId="{E9FE324F-B339-477E-A415-141B5229EE33}" type="presParOf" srcId="{C0498802-D39A-4C70-BF40-B87B1E8798AB}" destId="{78309323-DEC6-4615-B4AF-7B0DBA780670}" srcOrd="0" destOrd="0" presId="urn:microsoft.com/office/officeart/2008/layout/VerticalCircleList"/>
    <dgm:cxn modelId="{64897BC7-531F-4C5D-BB19-02AA63FCD288}" type="presParOf" srcId="{78309323-DEC6-4615-B4AF-7B0DBA780670}" destId="{90AD310F-DC53-4828-8DDB-E6108A571BD4}" srcOrd="0" destOrd="0" presId="urn:microsoft.com/office/officeart/2008/layout/VerticalCircleList"/>
    <dgm:cxn modelId="{ED07BB59-5497-4718-9EAD-60C347BD2039}" type="presParOf" srcId="{78309323-DEC6-4615-B4AF-7B0DBA780670}" destId="{322E7270-BCD8-44D5-B905-7AE5195BFABC}" srcOrd="1" destOrd="0" presId="urn:microsoft.com/office/officeart/2008/layout/VerticalCircleList"/>
    <dgm:cxn modelId="{6F7D8294-A689-4576-B6FC-52836C40435D}" type="presParOf" srcId="{78309323-DEC6-4615-B4AF-7B0DBA780670}" destId="{D7F5A868-AF88-4BF8-97F9-63BA9CE2A83E}" srcOrd="2" destOrd="0" presId="urn:microsoft.com/office/officeart/2008/layout/VerticalCircleList"/>
    <dgm:cxn modelId="{185E730C-1A08-4CAC-8D55-76D070C64DD6}" type="presParOf" srcId="{C0498802-D39A-4C70-BF40-B87B1E8798AB}" destId="{40F3006E-2255-4B1E-B7B5-B38D1EA6959E}" srcOrd="1" destOrd="0" presId="urn:microsoft.com/office/officeart/2008/layout/VerticalCircleList"/>
    <dgm:cxn modelId="{856530F6-FDF0-42B3-A83A-EBAE5F7EDE0D}" type="presParOf" srcId="{40F3006E-2255-4B1E-B7B5-B38D1EA6959E}" destId="{02B9FC6A-C106-4897-B5BB-119B5DA1C9AD}" srcOrd="0" destOrd="0" presId="urn:microsoft.com/office/officeart/2008/layout/VerticalCircleList"/>
    <dgm:cxn modelId="{E8269873-8274-41BB-A4E1-7494B1DC6C19}" type="presParOf" srcId="{40F3006E-2255-4B1E-B7B5-B38D1EA6959E}" destId="{C157A0FF-FAC8-44CE-8C95-AD6B450F375A}" srcOrd="1" destOrd="0" presId="urn:microsoft.com/office/officeart/2008/layout/VerticalCircleList"/>
    <dgm:cxn modelId="{B0FBD72C-F705-4980-9E0D-541F08B9470A}" type="presParOf" srcId="{40F3006E-2255-4B1E-B7B5-B38D1EA6959E}" destId="{44BCF908-1E30-4900-9E2C-D81F32F2EC6B}" srcOrd="2" destOrd="0" presId="urn:microsoft.com/office/officeart/2008/layout/VerticalCircleList"/>
    <dgm:cxn modelId="{DECC0CA8-0907-473F-AB04-DC237094166A}" type="presParOf" srcId="{C0498802-D39A-4C70-BF40-B87B1E8798AB}" destId="{8C0FEC4A-295D-4671-9B52-AD363976A018}" srcOrd="2" destOrd="0" presId="urn:microsoft.com/office/officeart/2008/layout/VerticalCircleList"/>
    <dgm:cxn modelId="{DFB22A84-B8BD-425C-93AA-69792AD1EACB}" type="presParOf" srcId="{8C0FEC4A-295D-4671-9B52-AD363976A018}" destId="{B24335ED-42E4-45CB-BBDA-B185D153798C}" srcOrd="0" destOrd="0" presId="urn:microsoft.com/office/officeart/2008/layout/VerticalCircleList"/>
    <dgm:cxn modelId="{54EFC111-F6C5-4C37-AE1F-14F4B03290C9}" type="presParOf" srcId="{8C0FEC4A-295D-4671-9B52-AD363976A018}" destId="{F703C0F4-327A-41FA-A52E-C22FBF50D437}" srcOrd="1" destOrd="0" presId="urn:microsoft.com/office/officeart/2008/layout/VerticalCircleList"/>
    <dgm:cxn modelId="{1D523540-61E1-4CBA-9DBF-47EDDC9E4536}" type="presParOf" srcId="{8C0FEC4A-295D-4671-9B52-AD363976A018}" destId="{5B93467B-C3E9-4C87-B0A0-4F61724B2C7D}" srcOrd="2" destOrd="0" presId="urn:microsoft.com/office/officeart/2008/layout/Vertical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8C04AC-D976-49DF-BB7C-FD4FF4FB5BD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CA6AC272-B64C-4A7E-B14B-74C33E68A22D}">
      <dgm:prSet/>
      <dgm:spPr/>
      <dgm:t>
        <a:bodyPr/>
        <a:lstStyle/>
        <a:p>
          <a:pPr rtl="0"/>
          <a:r>
            <a:rPr kumimoji="1" lang="ja-JP" b="1" dirty="0" smtClean="0"/>
            <a:t>１．</a:t>
          </a:r>
          <a:r>
            <a:rPr kumimoji="1" lang="en-US" b="1" dirty="0" smtClean="0"/>
            <a:t>NST</a:t>
          </a:r>
          <a:r>
            <a:rPr kumimoji="1" lang="ja-JP" b="1" dirty="0" smtClean="0"/>
            <a:t>活動の普及</a:t>
          </a:r>
          <a:endParaRPr lang="ja-JP" dirty="0"/>
        </a:p>
      </dgm:t>
    </dgm:pt>
    <dgm:pt modelId="{96982B0C-B6C7-4B8B-B1AC-651D943A9FBD}" type="parTrans" cxnId="{BCEB9056-BF73-4D2A-904A-18A80724D2DA}">
      <dgm:prSet/>
      <dgm:spPr/>
      <dgm:t>
        <a:bodyPr/>
        <a:lstStyle/>
        <a:p>
          <a:endParaRPr kumimoji="1" lang="ja-JP" altLang="en-US"/>
        </a:p>
      </dgm:t>
    </dgm:pt>
    <dgm:pt modelId="{3C7F4EE9-9460-401D-A3CA-55C95B037637}" type="sibTrans" cxnId="{BCEB9056-BF73-4D2A-904A-18A80724D2DA}">
      <dgm:prSet/>
      <dgm:spPr/>
      <dgm:t>
        <a:bodyPr/>
        <a:lstStyle/>
        <a:p>
          <a:endParaRPr kumimoji="1" lang="ja-JP" altLang="en-US"/>
        </a:p>
      </dgm:t>
    </dgm:pt>
    <dgm:pt modelId="{23837026-9A0F-4D4C-9516-3F6E00422870}">
      <dgm:prSet/>
      <dgm:spPr/>
      <dgm:t>
        <a:bodyPr/>
        <a:lstStyle/>
        <a:p>
          <a:pPr rtl="0"/>
          <a:r>
            <a:rPr lang="ja-JP" altLang="en-US" dirty="0" smtClean="0"/>
            <a:t>２．個別化した栄養サポート</a:t>
          </a:r>
          <a:endParaRPr lang="ja-JP" dirty="0"/>
        </a:p>
      </dgm:t>
    </dgm:pt>
    <dgm:pt modelId="{83167BA1-E703-4FD6-80C6-50906007223F}" type="parTrans" cxnId="{3DA4220E-CCC1-48E2-8AAB-8FB9B16F8A8C}">
      <dgm:prSet/>
      <dgm:spPr/>
      <dgm:t>
        <a:bodyPr/>
        <a:lstStyle/>
        <a:p>
          <a:endParaRPr kumimoji="1" lang="ja-JP" altLang="en-US"/>
        </a:p>
      </dgm:t>
    </dgm:pt>
    <dgm:pt modelId="{B3C26354-727C-4D64-9C24-A44F1CB67B1E}" type="sibTrans" cxnId="{3DA4220E-CCC1-48E2-8AAB-8FB9B16F8A8C}">
      <dgm:prSet/>
      <dgm:spPr/>
      <dgm:t>
        <a:bodyPr/>
        <a:lstStyle/>
        <a:p>
          <a:endParaRPr kumimoji="1" lang="ja-JP" altLang="en-US"/>
        </a:p>
      </dgm:t>
    </dgm:pt>
    <dgm:pt modelId="{7EA567AF-ADE5-4A82-8AD3-8959ABA291A0}">
      <dgm:prSet/>
      <dgm:spPr/>
      <dgm:t>
        <a:bodyPr/>
        <a:lstStyle/>
        <a:p>
          <a:r>
            <a:rPr kumimoji="1" lang="ja-JP" altLang="en-US" dirty="0" smtClean="0"/>
            <a:t>３．栄養管理方法</a:t>
          </a:r>
          <a:endParaRPr kumimoji="1" lang="ja-JP" altLang="en-US" dirty="0"/>
        </a:p>
      </dgm:t>
    </dgm:pt>
    <dgm:pt modelId="{4F3BA2E3-E273-4C73-83F0-9C9EF0744AC7}" type="parTrans" cxnId="{A1FFE412-4AEB-474E-B5F7-99F0E54C9A2B}">
      <dgm:prSet/>
      <dgm:spPr/>
    </dgm:pt>
    <dgm:pt modelId="{956F3274-7EA5-4301-B4AF-37834365D4E7}" type="sibTrans" cxnId="{A1FFE412-4AEB-474E-B5F7-99F0E54C9A2B}">
      <dgm:prSet/>
      <dgm:spPr/>
    </dgm:pt>
    <dgm:pt modelId="{EC772467-FD8A-47F1-B4FD-18AA85F3D4E0}" type="pres">
      <dgm:prSet presAssocID="{B28C04AC-D976-49DF-BB7C-FD4FF4FB5BD7}" presName="linear" presStyleCnt="0">
        <dgm:presLayoutVars>
          <dgm:animLvl val="lvl"/>
          <dgm:resizeHandles val="exact"/>
        </dgm:presLayoutVars>
      </dgm:prSet>
      <dgm:spPr/>
      <dgm:t>
        <a:bodyPr/>
        <a:lstStyle/>
        <a:p>
          <a:endParaRPr kumimoji="1" lang="ja-JP" altLang="en-US"/>
        </a:p>
      </dgm:t>
    </dgm:pt>
    <dgm:pt modelId="{40D185EC-D237-4CFD-AD0A-88E39DA7F211}" type="pres">
      <dgm:prSet presAssocID="{CA6AC272-B64C-4A7E-B14B-74C33E68A22D}" presName="parentText" presStyleLbl="node1" presStyleIdx="0" presStyleCnt="3" custLinFactNeighborX="-150">
        <dgm:presLayoutVars>
          <dgm:chMax val="0"/>
          <dgm:bulletEnabled val="1"/>
        </dgm:presLayoutVars>
      </dgm:prSet>
      <dgm:spPr/>
      <dgm:t>
        <a:bodyPr/>
        <a:lstStyle/>
        <a:p>
          <a:endParaRPr kumimoji="1" lang="ja-JP" altLang="en-US"/>
        </a:p>
      </dgm:t>
    </dgm:pt>
    <dgm:pt modelId="{F6C0B2C9-C90D-4E24-A9AF-EA9AC0C5EB30}" type="pres">
      <dgm:prSet presAssocID="{3C7F4EE9-9460-401D-A3CA-55C95B037637}" presName="spacer" presStyleCnt="0"/>
      <dgm:spPr/>
    </dgm:pt>
    <dgm:pt modelId="{DC7E31A3-A126-4BAA-9942-256C8F3748DB}" type="pres">
      <dgm:prSet presAssocID="{23837026-9A0F-4D4C-9516-3F6E00422870}" presName="parentText" presStyleLbl="node1" presStyleIdx="1" presStyleCnt="3">
        <dgm:presLayoutVars>
          <dgm:chMax val="0"/>
          <dgm:bulletEnabled val="1"/>
        </dgm:presLayoutVars>
      </dgm:prSet>
      <dgm:spPr/>
      <dgm:t>
        <a:bodyPr/>
        <a:lstStyle/>
        <a:p>
          <a:endParaRPr kumimoji="1" lang="ja-JP" altLang="en-US"/>
        </a:p>
      </dgm:t>
    </dgm:pt>
    <dgm:pt modelId="{9A151155-29F0-4433-A1F2-82266572B058}" type="pres">
      <dgm:prSet presAssocID="{B3C26354-727C-4D64-9C24-A44F1CB67B1E}" presName="spacer" presStyleCnt="0"/>
      <dgm:spPr/>
    </dgm:pt>
    <dgm:pt modelId="{DF5A3F2D-B19E-41D5-8935-76BB7CB97490}" type="pres">
      <dgm:prSet presAssocID="{7EA567AF-ADE5-4A82-8AD3-8959ABA291A0}" presName="parentText" presStyleLbl="node1" presStyleIdx="2" presStyleCnt="3">
        <dgm:presLayoutVars>
          <dgm:chMax val="0"/>
          <dgm:bulletEnabled val="1"/>
        </dgm:presLayoutVars>
      </dgm:prSet>
      <dgm:spPr/>
      <dgm:t>
        <a:bodyPr/>
        <a:lstStyle/>
        <a:p>
          <a:endParaRPr kumimoji="1" lang="ja-JP" altLang="en-US"/>
        </a:p>
      </dgm:t>
    </dgm:pt>
  </dgm:ptLst>
  <dgm:cxnLst>
    <dgm:cxn modelId="{7AD73B6B-2B91-42FA-8C10-3C8BB7AE4B6C}" type="presOf" srcId="{CA6AC272-B64C-4A7E-B14B-74C33E68A22D}" destId="{40D185EC-D237-4CFD-AD0A-88E39DA7F211}" srcOrd="0" destOrd="0" presId="urn:microsoft.com/office/officeart/2005/8/layout/vList2"/>
    <dgm:cxn modelId="{3DA4220E-CCC1-48E2-8AAB-8FB9B16F8A8C}" srcId="{B28C04AC-D976-49DF-BB7C-FD4FF4FB5BD7}" destId="{23837026-9A0F-4D4C-9516-3F6E00422870}" srcOrd="1" destOrd="0" parTransId="{83167BA1-E703-4FD6-80C6-50906007223F}" sibTransId="{B3C26354-727C-4D64-9C24-A44F1CB67B1E}"/>
    <dgm:cxn modelId="{A1FFE412-4AEB-474E-B5F7-99F0E54C9A2B}" srcId="{B28C04AC-D976-49DF-BB7C-FD4FF4FB5BD7}" destId="{7EA567AF-ADE5-4A82-8AD3-8959ABA291A0}" srcOrd="2" destOrd="0" parTransId="{4F3BA2E3-E273-4C73-83F0-9C9EF0744AC7}" sibTransId="{956F3274-7EA5-4301-B4AF-37834365D4E7}"/>
    <dgm:cxn modelId="{BCEB9056-BF73-4D2A-904A-18A80724D2DA}" srcId="{B28C04AC-D976-49DF-BB7C-FD4FF4FB5BD7}" destId="{CA6AC272-B64C-4A7E-B14B-74C33E68A22D}" srcOrd="0" destOrd="0" parTransId="{96982B0C-B6C7-4B8B-B1AC-651D943A9FBD}" sibTransId="{3C7F4EE9-9460-401D-A3CA-55C95B037637}"/>
    <dgm:cxn modelId="{9FCDF3E8-98EF-499F-8792-3AFB5C646B8D}" type="presOf" srcId="{7EA567AF-ADE5-4A82-8AD3-8959ABA291A0}" destId="{DF5A3F2D-B19E-41D5-8935-76BB7CB97490}" srcOrd="0" destOrd="0" presId="urn:microsoft.com/office/officeart/2005/8/layout/vList2"/>
    <dgm:cxn modelId="{82FCDE04-54C1-4C02-83E7-0D9AE1BCE351}" type="presOf" srcId="{23837026-9A0F-4D4C-9516-3F6E00422870}" destId="{DC7E31A3-A126-4BAA-9942-256C8F3748DB}" srcOrd="0" destOrd="0" presId="urn:microsoft.com/office/officeart/2005/8/layout/vList2"/>
    <dgm:cxn modelId="{693699EE-5A72-4C6C-8CBE-093210AF6D2D}" type="presOf" srcId="{B28C04AC-D976-49DF-BB7C-FD4FF4FB5BD7}" destId="{EC772467-FD8A-47F1-B4FD-18AA85F3D4E0}" srcOrd="0" destOrd="0" presId="urn:microsoft.com/office/officeart/2005/8/layout/vList2"/>
    <dgm:cxn modelId="{574E7DC5-270E-4B9B-AD0D-88314AA12C2E}" type="presParOf" srcId="{EC772467-FD8A-47F1-B4FD-18AA85F3D4E0}" destId="{40D185EC-D237-4CFD-AD0A-88E39DA7F211}" srcOrd="0" destOrd="0" presId="urn:microsoft.com/office/officeart/2005/8/layout/vList2"/>
    <dgm:cxn modelId="{6F55B419-0F42-4B11-81BE-8D86749FFB50}" type="presParOf" srcId="{EC772467-FD8A-47F1-B4FD-18AA85F3D4E0}" destId="{F6C0B2C9-C90D-4E24-A9AF-EA9AC0C5EB30}" srcOrd="1" destOrd="0" presId="urn:microsoft.com/office/officeart/2005/8/layout/vList2"/>
    <dgm:cxn modelId="{83F41F08-10B4-4A59-AF8E-83B9BB0808F9}" type="presParOf" srcId="{EC772467-FD8A-47F1-B4FD-18AA85F3D4E0}" destId="{DC7E31A3-A126-4BAA-9942-256C8F3748DB}" srcOrd="2" destOrd="0" presId="urn:microsoft.com/office/officeart/2005/8/layout/vList2"/>
    <dgm:cxn modelId="{7F43A40E-77C1-43EE-BE98-4A8131709184}" type="presParOf" srcId="{EC772467-FD8A-47F1-B4FD-18AA85F3D4E0}" destId="{9A151155-29F0-4433-A1F2-82266572B058}" srcOrd="3" destOrd="0" presId="urn:microsoft.com/office/officeart/2005/8/layout/vList2"/>
    <dgm:cxn modelId="{3A7245A1-F02E-4B9F-BB14-C64DED2050CB}" type="presParOf" srcId="{EC772467-FD8A-47F1-B4FD-18AA85F3D4E0}" destId="{DF5A3F2D-B19E-41D5-8935-76BB7CB9749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0B47A5-2FD3-4783-B6ED-5D12D526F33A}"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kumimoji="1" lang="ja-JP" altLang="en-US"/>
        </a:p>
      </dgm:t>
    </dgm:pt>
    <dgm:pt modelId="{6D2C45B2-1844-4FAF-BE98-A21812711492}">
      <dgm:prSet phldrT="[テキスト]" custT="1"/>
      <dgm:spPr/>
      <dgm:t>
        <a:bodyPr/>
        <a:lstStyle/>
        <a:p>
          <a:r>
            <a:rPr kumimoji="1" lang="ja-JP" altLang="en-US" sz="2000" dirty="0" smtClean="0"/>
            <a:t>スクリーニング</a:t>
          </a:r>
          <a:endParaRPr kumimoji="1" lang="ja-JP" altLang="en-US" sz="2000" dirty="0"/>
        </a:p>
      </dgm:t>
    </dgm:pt>
    <dgm:pt modelId="{CF815A0A-C419-4D81-80F9-2AE6918ADBB4}" type="parTrans" cxnId="{35EE84E1-4AD7-4DF5-95BE-80F01370A6D4}">
      <dgm:prSet/>
      <dgm:spPr/>
      <dgm:t>
        <a:bodyPr/>
        <a:lstStyle/>
        <a:p>
          <a:endParaRPr kumimoji="1" lang="ja-JP" altLang="en-US"/>
        </a:p>
      </dgm:t>
    </dgm:pt>
    <dgm:pt modelId="{6CEAF1B3-28B8-46E1-8A54-1A3B6D46879D}" type="sibTrans" cxnId="{35EE84E1-4AD7-4DF5-95BE-80F01370A6D4}">
      <dgm:prSet/>
      <dgm:spPr/>
      <dgm:t>
        <a:bodyPr/>
        <a:lstStyle/>
        <a:p>
          <a:endParaRPr kumimoji="1" lang="ja-JP" altLang="en-US"/>
        </a:p>
      </dgm:t>
    </dgm:pt>
    <dgm:pt modelId="{E57CBB0C-9734-4916-8F99-AA97BB21CCF3}">
      <dgm:prSet phldrT="[テキスト]" custT="1"/>
      <dgm:spPr/>
      <dgm:t>
        <a:bodyPr/>
        <a:lstStyle/>
        <a:p>
          <a:r>
            <a:rPr kumimoji="1" lang="ja-JP" altLang="en-US" sz="2800" dirty="0" smtClean="0"/>
            <a:t>アセスメント</a:t>
          </a:r>
          <a:endParaRPr kumimoji="1" lang="ja-JP" altLang="en-US" sz="2800" dirty="0"/>
        </a:p>
      </dgm:t>
    </dgm:pt>
    <dgm:pt modelId="{0BA8A7B8-B4F7-49DB-AB10-14CBDAA135E9}" type="parTrans" cxnId="{4F631BBB-C2B5-4C03-ABD3-A9A5226F3C86}">
      <dgm:prSet/>
      <dgm:spPr/>
      <dgm:t>
        <a:bodyPr/>
        <a:lstStyle/>
        <a:p>
          <a:endParaRPr kumimoji="1" lang="ja-JP" altLang="en-US"/>
        </a:p>
      </dgm:t>
    </dgm:pt>
    <dgm:pt modelId="{FB93E2B6-E889-4B12-8AB3-E8857671AF5F}" type="sibTrans" cxnId="{4F631BBB-C2B5-4C03-ABD3-A9A5226F3C86}">
      <dgm:prSet/>
      <dgm:spPr/>
      <dgm:t>
        <a:bodyPr/>
        <a:lstStyle/>
        <a:p>
          <a:endParaRPr kumimoji="1" lang="ja-JP" altLang="en-US"/>
        </a:p>
      </dgm:t>
    </dgm:pt>
    <dgm:pt modelId="{0AD631B2-AABB-4F32-A55D-CD0B656FDEF7}">
      <dgm:prSet phldrT="[テキスト]" custT="1"/>
      <dgm:spPr/>
      <dgm:t>
        <a:bodyPr/>
        <a:lstStyle/>
        <a:p>
          <a:r>
            <a:rPr kumimoji="1" lang="ja-JP" altLang="en-US" sz="2400" dirty="0" smtClean="0"/>
            <a:t>低栄養判断</a:t>
          </a:r>
          <a:endParaRPr kumimoji="1" lang="ja-JP" altLang="en-US" sz="2400" dirty="0"/>
        </a:p>
      </dgm:t>
    </dgm:pt>
    <dgm:pt modelId="{72703973-61C5-4455-970D-B05494D5949F}" type="parTrans" cxnId="{10BB59A3-31E6-41FC-8D2A-C00AA57F11F9}">
      <dgm:prSet/>
      <dgm:spPr/>
      <dgm:t>
        <a:bodyPr/>
        <a:lstStyle/>
        <a:p>
          <a:endParaRPr kumimoji="1" lang="ja-JP" altLang="en-US"/>
        </a:p>
      </dgm:t>
    </dgm:pt>
    <dgm:pt modelId="{B45F33C3-06C9-4EB4-89B7-9487494C267C}" type="sibTrans" cxnId="{10BB59A3-31E6-41FC-8D2A-C00AA57F11F9}">
      <dgm:prSet/>
      <dgm:spPr/>
      <dgm:t>
        <a:bodyPr/>
        <a:lstStyle/>
        <a:p>
          <a:endParaRPr kumimoji="1" lang="ja-JP" altLang="en-US"/>
        </a:p>
      </dgm:t>
    </dgm:pt>
    <dgm:pt modelId="{23100A20-FE98-44C6-A666-5CF589E211CC}">
      <dgm:prSet phldrT="[テキスト]" custT="1"/>
      <dgm:spPr/>
      <dgm:t>
        <a:bodyPr/>
        <a:lstStyle/>
        <a:p>
          <a:r>
            <a:rPr kumimoji="1" lang="ja-JP" altLang="en-US" sz="2800" dirty="0" smtClean="0"/>
            <a:t>個別戦略と</a:t>
          </a:r>
          <a:endParaRPr kumimoji="1" lang="en-US" altLang="ja-JP" sz="2800" dirty="0" smtClean="0"/>
        </a:p>
        <a:p>
          <a:r>
            <a:rPr kumimoji="1" lang="ja-JP" altLang="en-US" sz="2800" dirty="0" smtClean="0"/>
            <a:t>ゴール設定</a:t>
          </a:r>
          <a:endParaRPr kumimoji="1" lang="ja-JP" altLang="en-US" sz="2800" dirty="0"/>
        </a:p>
      </dgm:t>
    </dgm:pt>
    <dgm:pt modelId="{3691113C-E75B-4EC8-8449-0248CC950FEC}" type="parTrans" cxnId="{AA1780CE-CBBD-4243-9B70-F20438666938}">
      <dgm:prSet/>
      <dgm:spPr/>
      <dgm:t>
        <a:bodyPr/>
        <a:lstStyle/>
        <a:p>
          <a:endParaRPr kumimoji="1" lang="ja-JP" altLang="en-US"/>
        </a:p>
      </dgm:t>
    </dgm:pt>
    <dgm:pt modelId="{F4D562FF-B9B1-492F-9E9F-A8560F452200}" type="sibTrans" cxnId="{AA1780CE-CBBD-4243-9B70-F20438666938}">
      <dgm:prSet/>
      <dgm:spPr/>
      <dgm:t>
        <a:bodyPr/>
        <a:lstStyle/>
        <a:p>
          <a:endParaRPr kumimoji="1" lang="ja-JP" altLang="en-US"/>
        </a:p>
      </dgm:t>
    </dgm:pt>
    <dgm:pt modelId="{1B5F1CE1-2D68-4F72-9B1C-BE1CBD0D6AAD}">
      <dgm:prSet phldrT="[テキスト]" custT="1"/>
      <dgm:spPr/>
      <dgm:t>
        <a:bodyPr/>
        <a:lstStyle/>
        <a:p>
          <a:r>
            <a:rPr kumimoji="1" lang="ja-JP" altLang="en-US" sz="2400" dirty="0" smtClean="0"/>
            <a:t>定期的な</a:t>
          </a:r>
          <a:endParaRPr kumimoji="1" lang="en-US" altLang="ja-JP" sz="2400" dirty="0" smtClean="0"/>
        </a:p>
        <a:p>
          <a:r>
            <a:rPr kumimoji="1" lang="ja-JP" altLang="en-US" sz="2400" dirty="0" smtClean="0"/>
            <a:t>モニタリング</a:t>
          </a:r>
          <a:endParaRPr kumimoji="1" lang="ja-JP" altLang="en-US" sz="2400" dirty="0"/>
        </a:p>
      </dgm:t>
    </dgm:pt>
    <dgm:pt modelId="{57E13388-E459-4BD8-B634-3F0E7E65EF44}" type="parTrans" cxnId="{E09763E4-7DAC-4C81-AD33-32BECFDEDF12}">
      <dgm:prSet/>
      <dgm:spPr/>
      <dgm:t>
        <a:bodyPr/>
        <a:lstStyle/>
        <a:p>
          <a:endParaRPr kumimoji="1" lang="ja-JP" altLang="en-US"/>
        </a:p>
      </dgm:t>
    </dgm:pt>
    <dgm:pt modelId="{83072AEA-4566-42E4-85A8-6F989A21D05C}" type="sibTrans" cxnId="{E09763E4-7DAC-4C81-AD33-32BECFDEDF12}">
      <dgm:prSet/>
      <dgm:spPr/>
      <dgm:t>
        <a:bodyPr/>
        <a:lstStyle/>
        <a:p>
          <a:endParaRPr kumimoji="1" lang="ja-JP" altLang="en-US"/>
        </a:p>
      </dgm:t>
    </dgm:pt>
    <dgm:pt modelId="{51E0E49F-0FC3-460B-87BE-5D36C7512D94}" type="pres">
      <dgm:prSet presAssocID="{E20B47A5-2FD3-4783-B6ED-5D12D526F33A}" presName="cycle" presStyleCnt="0">
        <dgm:presLayoutVars>
          <dgm:dir/>
          <dgm:resizeHandles val="exact"/>
        </dgm:presLayoutVars>
      </dgm:prSet>
      <dgm:spPr/>
      <dgm:t>
        <a:bodyPr/>
        <a:lstStyle/>
        <a:p>
          <a:endParaRPr kumimoji="1" lang="ja-JP" altLang="en-US"/>
        </a:p>
      </dgm:t>
    </dgm:pt>
    <dgm:pt modelId="{86EE1211-D06C-4836-93C9-A2D7378CFBF2}" type="pres">
      <dgm:prSet presAssocID="{6D2C45B2-1844-4FAF-BE98-A21812711492}" presName="node" presStyleLbl="node1" presStyleIdx="0" presStyleCnt="5" custScaleX="112701" custScaleY="99473" custRadScaleRad="100047" custRadScaleInc="1775">
        <dgm:presLayoutVars>
          <dgm:bulletEnabled val="1"/>
        </dgm:presLayoutVars>
      </dgm:prSet>
      <dgm:spPr/>
      <dgm:t>
        <a:bodyPr/>
        <a:lstStyle/>
        <a:p>
          <a:endParaRPr kumimoji="1" lang="ja-JP" altLang="en-US"/>
        </a:p>
      </dgm:t>
    </dgm:pt>
    <dgm:pt modelId="{307F2CD7-288D-44CE-B0B8-E057242B5397}" type="pres">
      <dgm:prSet presAssocID="{6D2C45B2-1844-4FAF-BE98-A21812711492}" presName="spNode" presStyleCnt="0"/>
      <dgm:spPr/>
    </dgm:pt>
    <dgm:pt modelId="{BF2CB8DA-BD7F-49DE-A59D-4D67DDDDB4DD}" type="pres">
      <dgm:prSet presAssocID="{6CEAF1B3-28B8-46E1-8A54-1A3B6D46879D}" presName="sibTrans" presStyleLbl="sibTrans1D1" presStyleIdx="0" presStyleCnt="5"/>
      <dgm:spPr/>
      <dgm:t>
        <a:bodyPr/>
        <a:lstStyle/>
        <a:p>
          <a:endParaRPr kumimoji="1" lang="ja-JP" altLang="en-US"/>
        </a:p>
      </dgm:t>
    </dgm:pt>
    <dgm:pt modelId="{DB897C47-EE42-4571-B766-D1888FBC369F}" type="pres">
      <dgm:prSet presAssocID="{E57CBB0C-9734-4916-8F99-AA97BB21CCF3}" presName="node" presStyleLbl="node1" presStyleIdx="1" presStyleCnt="5" custScaleX="132578" custScaleY="108968" custRadScaleRad="100721" custRadScaleInc="445">
        <dgm:presLayoutVars>
          <dgm:bulletEnabled val="1"/>
        </dgm:presLayoutVars>
      </dgm:prSet>
      <dgm:spPr/>
      <dgm:t>
        <a:bodyPr/>
        <a:lstStyle/>
        <a:p>
          <a:endParaRPr kumimoji="1" lang="ja-JP" altLang="en-US"/>
        </a:p>
      </dgm:t>
    </dgm:pt>
    <dgm:pt modelId="{4E2587A4-BB9D-427E-82DC-ABDCB64E12F3}" type="pres">
      <dgm:prSet presAssocID="{E57CBB0C-9734-4916-8F99-AA97BB21CCF3}" presName="spNode" presStyleCnt="0"/>
      <dgm:spPr/>
    </dgm:pt>
    <dgm:pt modelId="{AFB36F6C-F164-40FC-8468-658E7A63D293}" type="pres">
      <dgm:prSet presAssocID="{FB93E2B6-E889-4B12-8AB3-E8857671AF5F}" presName="sibTrans" presStyleLbl="sibTrans1D1" presStyleIdx="1" presStyleCnt="5"/>
      <dgm:spPr/>
      <dgm:t>
        <a:bodyPr/>
        <a:lstStyle/>
        <a:p>
          <a:endParaRPr kumimoji="1" lang="ja-JP" altLang="en-US"/>
        </a:p>
      </dgm:t>
    </dgm:pt>
    <dgm:pt modelId="{9C9D56B7-0FD1-4D24-988D-18A510D882A2}" type="pres">
      <dgm:prSet presAssocID="{0AD631B2-AABB-4F32-A55D-CD0B656FDEF7}" presName="node" presStyleLbl="node1" presStyleIdx="2" presStyleCnt="5" custScaleX="112916" custScaleY="113809">
        <dgm:presLayoutVars>
          <dgm:bulletEnabled val="1"/>
        </dgm:presLayoutVars>
      </dgm:prSet>
      <dgm:spPr/>
      <dgm:t>
        <a:bodyPr/>
        <a:lstStyle/>
        <a:p>
          <a:endParaRPr kumimoji="1" lang="ja-JP" altLang="en-US"/>
        </a:p>
      </dgm:t>
    </dgm:pt>
    <dgm:pt modelId="{26D68CA5-BC99-4CEC-A636-2D1F3E3AE0A2}" type="pres">
      <dgm:prSet presAssocID="{0AD631B2-AABB-4F32-A55D-CD0B656FDEF7}" presName="spNode" presStyleCnt="0"/>
      <dgm:spPr/>
    </dgm:pt>
    <dgm:pt modelId="{3A8B5178-B8B1-48B9-A7CF-72CA7202F859}" type="pres">
      <dgm:prSet presAssocID="{B45F33C3-06C9-4EB4-89B7-9487494C267C}" presName="sibTrans" presStyleLbl="sibTrans1D1" presStyleIdx="2" presStyleCnt="5"/>
      <dgm:spPr/>
      <dgm:t>
        <a:bodyPr/>
        <a:lstStyle/>
        <a:p>
          <a:endParaRPr kumimoji="1" lang="ja-JP" altLang="en-US"/>
        </a:p>
      </dgm:t>
    </dgm:pt>
    <dgm:pt modelId="{8A95CB18-95FC-45B9-9148-D7EC913FE68D}" type="pres">
      <dgm:prSet presAssocID="{23100A20-FE98-44C6-A666-5CF589E211CC}" presName="node" presStyleLbl="node1" presStyleIdx="3" presStyleCnt="5" custScaleX="132757" custScaleY="112239">
        <dgm:presLayoutVars>
          <dgm:bulletEnabled val="1"/>
        </dgm:presLayoutVars>
      </dgm:prSet>
      <dgm:spPr/>
      <dgm:t>
        <a:bodyPr/>
        <a:lstStyle/>
        <a:p>
          <a:endParaRPr kumimoji="1" lang="ja-JP" altLang="en-US"/>
        </a:p>
      </dgm:t>
    </dgm:pt>
    <dgm:pt modelId="{60D8E3DC-F258-49A8-9DA4-0691DC537CFF}" type="pres">
      <dgm:prSet presAssocID="{23100A20-FE98-44C6-A666-5CF589E211CC}" presName="spNode" presStyleCnt="0"/>
      <dgm:spPr/>
    </dgm:pt>
    <dgm:pt modelId="{3A213169-38AC-4F5A-B9F5-FB141671CEBE}" type="pres">
      <dgm:prSet presAssocID="{F4D562FF-B9B1-492F-9E9F-A8560F452200}" presName="sibTrans" presStyleLbl="sibTrans1D1" presStyleIdx="3" presStyleCnt="5"/>
      <dgm:spPr/>
      <dgm:t>
        <a:bodyPr/>
        <a:lstStyle/>
        <a:p>
          <a:endParaRPr kumimoji="1" lang="ja-JP" altLang="en-US"/>
        </a:p>
      </dgm:t>
    </dgm:pt>
    <dgm:pt modelId="{4B7306BE-57EE-420C-A252-73265EBB9530}" type="pres">
      <dgm:prSet presAssocID="{1B5F1CE1-2D68-4F72-9B1C-BE1CBD0D6AAD}" presName="node" presStyleLbl="node1" presStyleIdx="4" presStyleCnt="5" custScaleX="125413" custScaleY="111786">
        <dgm:presLayoutVars>
          <dgm:bulletEnabled val="1"/>
        </dgm:presLayoutVars>
      </dgm:prSet>
      <dgm:spPr/>
      <dgm:t>
        <a:bodyPr/>
        <a:lstStyle/>
        <a:p>
          <a:endParaRPr kumimoji="1" lang="ja-JP" altLang="en-US"/>
        </a:p>
      </dgm:t>
    </dgm:pt>
    <dgm:pt modelId="{1BFEB69E-2A5C-4494-84EB-B89ACCEBE1AB}" type="pres">
      <dgm:prSet presAssocID="{1B5F1CE1-2D68-4F72-9B1C-BE1CBD0D6AAD}" presName="spNode" presStyleCnt="0"/>
      <dgm:spPr/>
    </dgm:pt>
    <dgm:pt modelId="{B97C550A-0D70-42F2-9ABB-BC0745168330}" type="pres">
      <dgm:prSet presAssocID="{83072AEA-4566-42E4-85A8-6F989A21D05C}" presName="sibTrans" presStyleLbl="sibTrans1D1" presStyleIdx="4" presStyleCnt="5"/>
      <dgm:spPr/>
      <dgm:t>
        <a:bodyPr/>
        <a:lstStyle/>
        <a:p>
          <a:endParaRPr kumimoji="1" lang="ja-JP" altLang="en-US"/>
        </a:p>
      </dgm:t>
    </dgm:pt>
  </dgm:ptLst>
  <dgm:cxnLst>
    <dgm:cxn modelId="{371D86F9-CBDE-48DE-A98E-6739B2CC5025}" type="presOf" srcId="{23100A20-FE98-44C6-A666-5CF589E211CC}" destId="{8A95CB18-95FC-45B9-9148-D7EC913FE68D}" srcOrd="0" destOrd="0" presId="urn:microsoft.com/office/officeart/2005/8/layout/cycle5"/>
    <dgm:cxn modelId="{E09763E4-7DAC-4C81-AD33-32BECFDEDF12}" srcId="{E20B47A5-2FD3-4783-B6ED-5D12D526F33A}" destId="{1B5F1CE1-2D68-4F72-9B1C-BE1CBD0D6AAD}" srcOrd="4" destOrd="0" parTransId="{57E13388-E459-4BD8-B634-3F0E7E65EF44}" sibTransId="{83072AEA-4566-42E4-85A8-6F989A21D05C}"/>
    <dgm:cxn modelId="{10BB59A3-31E6-41FC-8D2A-C00AA57F11F9}" srcId="{E20B47A5-2FD3-4783-B6ED-5D12D526F33A}" destId="{0AD631B2-AABB-4F32-A55D-CD0B656FDEF7}" srcOrd="2" destOrd="0" parTransId="{72703973-61C5-4455-970D-B05494D5949F}" sibTransId="{B45F33C3-06C9-4EB4-89B7-9487494C267C}"/>
    <dgm:cxn modelId="{E867159D-09E8-4F94-9401-C2D6B66D4324}" type="presOf" srcId="{0AD631B2-AABB-4F32-A55D-CD0B656FDEF7}" destId="{9C9D56B7-0FD1-4D24-988D-18A510D882A2}" srcOrd="0" destOrd="0" presId="urn:microsoft.com/office/officeart/2005/8/layout/cycle5"/>
    <dgm:cxn modelId="{48992400-0304-4868-9D09-948302ED9B36}" type="presOf" srcId="{83072AEA-4566-42E4-85A8-6F989A21D05C}" destId="{B97C550A-0D70-42F2-9ABB-BC0745168330}" srcOrd="0" destOrd="0" presId="urn:microsoft.com/office/officeart/2005/8/layout/cycle5"/>
    <dgm:cxn modelId="{AA1780CE-CBBD-4243-9B70-F20438666938}" srcId="{E20B47A5-2FD3-4783-B6ED-5D12D526F33A}" destId="{23100A20-FE98-44C6-A666-5CF589E211CC}" srcOrd="3" destOrd="0" parTransId="{3691113C-E75B-4EC8-8449-0248CC950FEC}" sibTransId="{F4D562FF-B9B1-492F-9E9F-A8560F452200}"/>
    <dgm:cxn modelId="{35EE84E1-4AD7-4DF5-95BE-80F01370A6D4}" srcId="{E20B47A5-2FD3-4783-B6ED-5D12D526F33A}" destId="{6D2C45B2-1844-4FAF-BE98-A21812711492}" srcOrd="0" destOrd="0" parTransId="{CF815A0A-C419-4D81-80F9-2AE6918ADBB4}" sibTransId="{6CEAF1B3-28B8-46E1-8A54-1A3B6D46879D}"/>
    <dgm:cxn modelId="{63DF6EB3-678D-4EF6-8D56-2873DCC4176E}" type="presOf" srcId="{1B5F1CE1-2D68-4F72-9B1C-BE1CBD0D6AAD}" destId="{4B7306BE-57EE-420C-A252-73265EBB9530}" srcOrd="0" destOrd="0" presId="urn:microsoft.com/office/officeart/2005/8/layout/cycle5"/>
    <dgm:cxn modelId="{4DC2BB3D-EACA-4A92-933E-8EC371D8C589}" type="presOf" srcId="{F4D562FF-B9B1-492F-9E9F-A8560F452200}" destId="{3A213169-38AC-4F5A-B9F5-FB141671CEBE}" srcOrd="0" destOrd="0" presId="urn:microsoft.com/office/officeart/2005/8/layout/cycle5"/>
    <dgm:cxn modelId="{03F71E17-A45F-4306-9ABE-1E0EE588CD53}" type="presOf" srcId="{6D2C45B2-1844-4FAF-BE98-A21812711492}" destId="{86EE1211-D06C-4836-93C9-A2D7378CFBF2}" srcOrd="0" destOrd="0" presId="urn:microsoft.com/office/officeart/2005/8/layout/cycle5"/>
    <dgm:cxn modelId="{8B5AB66C-F6AA-4FD0-9DE6-40064445C2D4}" type="presOf" srcId="{E20B47A5-2FD3-4783-B6ED-5D12D526F33A}" destId="{51E0E49F-0FC3-460B-87BE-5D36C7512D94}" srcOrd="0" destOrd="0" presId="urn:microsoft.com/office/officeart/2005/8/layout/cycle5"/>
    <dgm:cxn modelId="{4F631BBB-C2B5-4C03-ABD3-A9A5226F3C86}" srcId="{E20B47A5-2FD3-4783-B6ED-5D12D526F33A}" destId="{E57CBB0C-9734-4916-8F99-AA97BB21CCF3}" srcOrd="1" destOrd="0" parTransId="{0BA8A7B8-B4F7-49DB-AB10-14CBDAA135E9}" sibTransId="{FB93E2B6-E889-4B12-8AB3-E8857671AF5F}"/>
    <dgm:cxn modelId="{BBCDF2F8-901D-48EC-AAFA-68052389BF80}" type="presOf" srcId="{E57CBB0C-9734-4916-8F99-AA97BB21CCF3}" destId="{DB897C47-EE42-4571-B766-D1888FBC369F}" srcOrd="0" destOrd="0" presId="urn:microsoft.com/office/officeart/2005/8/layout/cycle5"/>
    <dgm:cxn modelId="{81CC837D-40BC-4945-B268-25E96DF49124}" type="presOf" srcId="{6CEAF1B3-28B8-46E1-8A54-1A3B6D46879D}" destId="{BF2CB8DA-BD7F-49DE-A59D-4D67DDDDB4DD}" srcOrd="0" destOrd="0" presId="urn:microsoft.com/office/officeart/2005/8/layout/cycle5"/>
    <dgm:cxn modelId="{39AAD7F2-DE23-4602-990B-C6AB8D9E48B7}" type="presOf" srcId="{FB93E2B6-E889-4B12-8AB3-E8857671AF5F}" destId="{AFB36F6C-F164-40FC-8468-658E7A63D293}" srcOrd="0" destOrd="0" presId="urn:microsoft.com/office/officeart/2005/8/layout/cycle5"/>
    <dgm:cxn modelId="{F1475889-6A01-44B8-A854-FAB933301369}" type="presOf" srcId="{B45F33C3-06C9-4EB4-89B7-9487494C267C}" destId="{3A8B5178-B8B1-48B9-A7CF-72CA7202F859}" srcOrd="0" destOrd="0" presId="urn:microsoft.com/office/officeart/2005/8/layout/cycle5"/>
    <dgm:cxn modelId="{93D9CBAC-6736-4438-811B-61B7632D085F}" type="presParOf" srcId="{51E0E49F-0FC3-460B-87BE-5D36C7512D94}" destId="{86EE1211-D06C-4836-93C9-A2D7378CFBF2}" srcOrd="0" destOrd="0" presId="urn:microsoft.com/office/officeart/2005/8/layout/cycle5"/>
    <dgm:cxn modelId="{7CD50603-F0FE-4D77-90B6-59FB249ED73B}" type="presParOf" srcId="{51E0E49F-0FC3-460B-87BE-5D36C7512D94}" destId="{307F2CD7-288D-44CE-B0B8-E057242B5397}" srcOrd="1" destOrd="0" presId="urn:microsoft.com/office/officeart/2005/8/layout/cycle5"/>
    <dgm:cxn modelId="{E2CF1246-C149-4A55-909E-A4B8894586F3}" type="presParOf" srcId="{51E0E49F-0FC3-460B-87BE-5D36C7512D94}" destId="{BF2CB8DA-BD7F-49DE-A59D-4D67DDDDB4DD}" srcOrd="2" destOrd="0" presId="urn:microsoft.com/office/officeart/2005/8/layout/cycle5"/>
    <dgm:cxn modelId="{6F05E905-B4C8-40BB-8FD2-EFC445BA7B76}" type="presParOf" srcId="{51E0E49F-0FC3-460B-87BE-5D36C7512D94}" destId="{DB897C47-EE42-4571-B766-D1888FBC369F}" srcOrd="3" destOrd="0" presId="urn:microsoft.com/office/officeart/2005/8/layout/cycle5"/>
    <dgm:cxn modelId="{061AF438-E730-4E8C-AF2C-179C6F541200}" type="presParOf" srcId="{51E0E49F-0FC3-460B-87BE-5D36C7512D94}" destId="{4E2587A4-BB9D-427E-82DC-ABDCB64E12F3}" srcOrd="4" destOrd="0" presId="urn:microsoft.com/office/officeart/2005/8/layout/cycle5"/>
    <dgm:cxn modelId="{471FB369-A412-43B2-9655-758060C32C18}" type="presParOf" srcId="{51E0E49F-0FC3-460B-87BE-5D36C7512D94}" destId="{AFB36F6C-F164-40FC-8468-658E7A63D293}" srcOrd="5" destOrd="0" presId="urn:microsoft.com/office/officeart/2005/8/layout/cycle5"/>
    <dgm:cxn modelId="{FDFE0078-A98E-4559-9785-E951A491274C}" type="presParOf" srcId="{51E0E49F-0FC3-460B-87BE-5D36C7512D94}" destId="{9C9D56B7-0FD1-4D24-988D-18A510D882A2}" srcOrd="6" destOrd="0" presId="urn:microsoft.com/office/officeart/2005/8/layout/cycle5"/>
    <dgm:cxn modelId="{2646D302-FF50-4951-AF68-38E4CF40416A}" type="presParOf" srcId="{51E0E49F-0FC3-460B-87BE-5D36C7512D94}" destId="{26D68CA5-BC99-4CEC-A636-2D1F3E3AE0A2}" srcOrd="7" destOrd="0" presId="urn:microsoft.com/office/officeart/2005/8/layout/cycle5"/>
    <dgm:cxn modelId="{94EC6542-D737-4F18-B177-AA0894260133}" type="presParOf" srcId="{51E0E49F-0FC3-460B-87BE-5D36C7512D94}" destId="{3A8B5178-B8B1-48B9-A7CF-72CA7202F859}" srcOrd="8" destOrd="0" presId="urn:microsoft.com/office/officeart/2005/8/layout/cycle5"/>
    <dgm:cxn modelId="{BB6F010F-74D4-4431-816E-22D02A675373}" type="presParOf" srcId="{51E0E49F-0FC3-460B-87BE-5D36C7512D94}" destId="{8A95CB18-95FC-45B9-9148-D7EC913FE68D}" srcOrd="9" destOrd="0" presId="urn:microsoft.com/office/officeart/2005/8/layout/cycle5"/>
    <dgm:cxn modelId="{55328297-0981-4608-AA56-D9251D437889}" type="presParOf" srcId="{51E0E49F-0FC3-460B-87BE-5D36C7512D94}" destId="{60D8E3DC-F258-49A8-9DA4-0691DC537CFF}" srcOrd="10" destOrd="0" presId="urn:microsoft.com/office/officeart/2005/8/layout/cycle5"/>
    <dgm:cxn modelId="{E0EC7E9D-54C2-4187-B806-0E8F37955817}" type="presParOf" srcId="{51E0E49F-0FC3-460B-87BE-5D36C7512D94}" destId="{3A213169-38AC-4F5A-B9F5-FB141671CEBE}" srcOrd="11" destOrd="0" presId="urn:microsoft.com/office/officeart/2005/8/layout/cycle5"/>
    <dgm:cxn modelId="{08D03EDC-45DC-46EB-BBB3-DA71DD4B1A74}" type="presParOf" srcId="{51E0E49F-0FC3-460B-87BE-5D36C7512D94}" destId="{4B7306BE-57EE-420C-A252-73265EBB9530}" srcOrd="12" destOrd="0" presId="urn:microsoft.com/office/officeart/2005/8/layout/cycle5"/>
    <dgm:cxn modelId="{731CC9A9-3F2E-4429-9758-014242667F20}" type="presParOf" srcId="{51E0E49F-0FC3-460B-87BE-5D36C7512D94}" destId="{1BFEB69E-2A5C-4494-84EB-B89ACCEBE1AB}" srcOrd="13" destOrd="0" presId="urn:microsoft.com/office/officeart/2005/8/layout/cycle5"/>
    <dgm:cxn modelId="{9A987C1A-1384-4A3B-AED9-7E324936A646}" type="presParOf" srcId="{51E0E49F-0FC3-460B-87BE-5D36C7512D94}" destId="{B97C550A-0D70-42F2-9ABB-BC0745168330}"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D48F8D-A986-4F70-A7D6-BEE5C43C603C}" type="datetimeFigureOut">
              <a:rPr kumimoji="1" lang="ja-JP" altLang="en-US" smtClean="0"/>
              <a:t>2025/7/5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47DA82-C795-40C7-8C6D-717A3A787568}" type="slidenum">
              <a:rPr kumimoji="1" lang="ja-JP" altLang="en-US" smtClean="0"/>
              <a:t>‹#›</a:t>
            </a:fld>
            <a:endParaRPr kumimoji="1" lang="ja-JP" altLang="en-US"/>
          </a:p>
        </p:txBody>
      </p:sp>
    </p:spTree>
    <p:extLst>
      <p:ext uri="{BB962C8B-B14F-4D97-AF65-F5344CB8AC3E}">
        <p14:creationId xmlns:p14="http://schemas.microsoft.com/office/powerpoint/2010/main" val="11104370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当院では、</a:t>
            </a:r>
            <a:r>
              <a:rPr kumimoji="1" lang="en-US" altLang="ja-JP" dirty="0" smtClean="0"/>
              <a:t>2023</a:t>
            </a:r>
            <a:r>
              <a:rPr kumimoji="1" lang="ja-JP" altLang="en-US" dirty="0" smtClean="0"/>
              <a:t>年</a:t>
            </a:r>
            <a:r>
              <a:rPr kumimoji="1" lang="en-US" altLang="ja-JP" dirty="0" smtClean="0"/>
              <a:t>5</a:t>
            </a:r>
            <a:r>
              <a:rPr kumimoji="1" lang="ja-JP" altLang="en-US" dirty="0" smtClean="0"/>
              <a:t>月から</a:t>
            </a:r>
            <a:r>
              <a:rPr kumimoji="1" lang="en-US" altLang="ja-JP" dirty="0" smtClean="0"/>
              <a:t>NST</a:t>
            </a:r>
            <a:r>
              <a:rPr kumimoji="1" lang="ja-JP" altLang="en-US" dirty="0" smtClean="0"/>
              <a:t>が始動しました。</a:t>
            </a:r>
            <a:r>
              <a:rPr kumimoji="1" lang="en-US" altLang="ja-JP" dirty="0" smtClean="0"/>
              <a:t>NST</a:t>
            </a:r>
            <a:r>
              <a:rPr kumimoji="1" lang="ja-JP" altLang="en-US" dirty="0" smtClean="0"/>
              <a:t>の資格をもっている医師、看護師、薬剤師、管理栄養士と資格は取得していませんが、</a:t>
            </a:r>
            <a:r>
              <a:rPr kumimoji="1" lang="en-US" altLang="ja-JP" dirty="0" smtClean="0"/>
              <a:t>PT</a:t>
            </a:r>
            <a:r>
              <a:rPr kumimoji="1" lang="ja-JP" altLang="en-US" dirty="0" err="1" smtClean="0"/>
              <a:t>、</a:t>
            </a:r>
            <a:r>
              <a:rPr kumimoji="1" lang="en-US" altLang="ja-JP" dirty="0" smtClean="0"/>
              <a:t>OT</a:t>
            </a:r>
            <a:r>
              <a:rPr kumimoji="1" lang="ja-JP" altLang="en-US" dirty="0" err="1" smtClean="0"/>
              <a:t>、</a:t>
            </a:r>
            <a:r>
              <a:rPr kumimoji="1" lang="en-US" altLang="ja-JP" dirty="0" smtClean="0"/>
              <a:t>ST</a:t>
            </a:r>
            <a:r>
              <a:rPr kumimoji="1" lang="ja-JP" altLang="en-US" dirty="0" smtClean="0"/>
              <a:t>がカンファレンス、回診に参加してくださっています。今年度からはソーシャルワーカー</a:t>
            </a:r>
            <a:r>
              <a:rPr kumimoji="1" lang="en-US" altLang="ja-JP" dirty="0" smtClean="0"/>
              <a:t>1</a:t>
            </a:r>
            <a:r>
              <a:rPr kumimoji="1" lang="ja-JP" altLang="en-US" dirty="0" smtClean="0"/>
              <a:t>名が参加してくださっています。計</a:t>
            </a:r>
            <a:r>
              <a:rPr kumimoji="1" lang="en-US" altLang="ja-JP" dirty="0" smtClean="0"/>
              <a:t>10</a:t>
            </a:r>
            <a:r>
              <a:rPr kumimoji="1" lang="ja-JP" altLang="en-US" dirty="0" smtClean="0"/>
              <a:t>名で毎週</a:t>
            </a:r>
            <a:r>
              <a:rPr kumimoji="1" lang="en-US" altLang="ja-JP" dirty="0" smtClean="0"/>
              <a:t>1</a:t>
            </a:r>
            <a:r>
              <a:rPr kumimoji="1" lang="ja-JP" altLang="en-US" dirty="0" smtClean="0"/>
              <a:t>回の</a:t>
            </a:r>
            <a:r>
              <a:rPr kumimoji="1" lang="en-US" altLang="ja-JP" dirty="0" smtClean="0"/>
              <a:t>NST</a:t>
            </a:r>
            <a:r>
              <a:rPr kumimoji="1" lang="ja-JP" altLang="en-US" dirty="0" smtClean="0"/>
              <a:t>カンファレンスと回診を実施しています。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2</a:t>
            </a:fld>
            <a:endParaRPr kumimoji="1" lang="ja-JP" altLang="en-US"/>
          </a:p>
        </p:txBody>
      </p:sp>
    </p:spTree>
    <p:extLst>
      <p:ext uri="{BB962C8B-B14F-4D97-AF65-F5344CB8AC3E}">
        <p14:creationId xmlns:p14="http://schemas.microsoft.com/office/powerpoint/2010/main" val="2978471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これらの結果から、考察として、</a:t>
            </a:r>
            <a:r>
              <a:rPr kumimoji="1" lang="en-US" altLang="ja-JP" dirty="0" smtClean="0"/>
              <a:t>NST</a:t>
            </a:r>
            <a:r>
              <a:rPr kumimoji="1" lang="ja-JP" altLang="en-US" dirty="0" smtClean="0"/>
              <a:t>介入期間が短い方で、</a:t>
            </a:r>
            <a:r>
              <a:rPr kumimoji="1" lang="en-US" altLang="ja-JP" dirty="0" smtClean="0"/>
              <a:t>2</a:t>
            </a:r>
            <a:r>
              <a:rPr kumimoji="1" lang="ja-JP" altLang="en-US" dirty="0" smtClean="0"/>
              <a:t>週間のため、体重やアルブミン値は変化が表れにくかったと考えられます。食思がない方や、元々の食事摂取量が少ない方は、提供した食事を見ただけで、満腹感がして食べられないという方が多い傾向にありました。まずは提供量を調整し、少しずつ提供量を増やしていき、摂取量増加につなげていくことができました。</a:t>
            </a:r>
            <a:r>
              <a:rPr kumimoji="1" lang="en-US" altLang="ja-JP" dirty="0" smtClean="0"/>
              <a:t>80</a:t>
            </a:r>
            <a:r>
              <a:rPr kumimoji="1" lang="ja-JP" altLang="en-US" dirty="0" smtClean="0"/>
              <a:t>代、</a:t>
            </a:r>
            <a:r>
              <a:rPr kumimoji="1" lang="en-US" altLang="ja-JP" dirty="0" smtClean="0"/>
              <a:t>90</a:t>
            </a:r>
            <a:r>
              <a:rPr kumimoji="1" lang="ja-JP" altLang="en-US" dirty="0" smtClean="0"/>
              <a:t>代の入院患者は、食事量を増やすことは困難であったため、必要エネルギー量に満たしていないときには、量を増やさずにエネルギー量やタンパク質量が増やせるような栄養補助食品を選んで提供していました。整形外科の患者は、入院時の栄養評価は低栄養非該当である方が殆どですが、術後の疼痛から食事摂取量低下を招き、</a:t>
            </a:r>
            <a:r>
              <a:rPr kumimoji="1" lang="en-US" altLang="ja-JP" dirty="0" smtClean="0"/>
              <a:t>NST</a:t>
            </a:r>
            <a:r>
              <a:rPr kumimoji="1" lang="ja-JP" altLang="en-US" dirty="0" smtClean="0"/>
              <a:t>介入となる方が多かったです。年齢や術前の検査データーから術後の栄養状態維持のためにも、術前から介入も重要であると考えられました。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11</a:t>
            </a:fld>
            <a:endParaRPr kumimoji="1" lang="ja-JP" altLang="en-US"/>
          </a:p>
        </p:txBody>
      </p:sp>
    </p:spTree>
    <p:extLst>
      <p:ext uri="{BB962C8B-B14F-4D97-AF65-F5344CB8AC3E}">
        <p14:creationId xmlns:p14="http://schemas.microsoft.com/office/powerpoint/2010/main" val="226624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これらの結果から、３つの課題を見出しました。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12</a:t>
            </a:fld>
            <a:endParaRPr kumimoji="1" lang="ja-JP" altLang="en-US"/>
          </a:p>
        </p:txBody>
      </p:sp>
    </p:spTree>
    <p:extLst>
      <p:ext uri="{BB962C8B-B14F-4D97-AF65-F5344CB8AC3E}">
        <p14:creationId xmlns:p14="http://schemas.microsoft.com/office/powerpoint/2010/main" val="1435746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栄養スクリーニング、アセスメントで低栄養となった原因は多くの因子が関与しています。退院に向けての課題の一つに食事摂取量が上がることが多く、特に施設退院になる患者は施設より、食事摂取ができないと受け入れができないと言われることも少なくありません。</a:t>
            </a:r>
            <a:r>
              <a:rPr kumimoji="1" lang="en-US" altLang="ja-JP" dirty="0" smtClean="0"/>
              <a:t>GLIM</a:t>
            </a:r>
            <a:r>
              <a:rPr kumimoji="1" lang="ja-JP" altLang="en-US" dirty="0" smtClean="0"/>
              <a:t>基準で食事摂取量低下が低栄養判断の</a:t>
            </a:r>
            <a:r>
              <a:rPr kumimoji="1" lang="en-US" altLang="ja-JP" dirty="0" smtClean="0"/>
              <a:t>1</a:t>
            </a:r>
            <a:r>
              <a:rPr kumimoji="1" lang="ja-JP" altLang="en-US" dirty="0" err="1" smtClean="0"/>
              <a:t>つに</a:t>
            </a:r>
            <a:r>
              <a:rPr kumimoji="1" lang="ja-JP" altLang="en-US" dirty="0" smtClean="0"/>
              <a:t>ありますが、何が原因で食事摂取量低下を招いているのかアセスメントしていくことが重要であると考えます。これらの問題を解決していくには多職種の視点が必要だと改めて感じました。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13</a:t>
            </a:fld>
            <a:endParaRPr kumimoji="1" lang="ja-JP" altLang="en-US"/>
          </a:p>
        </p:txBody>
      </p:sp>
    </p:spTree>
    <p:extLst>
      <p:ext uri="{BB962C8B-B14F-4D97-AF65-F5344CB8AC3E}">
        <p14:creationId xmlns:p14="http://schemas.microsoft.com/office/powerpoint/2010/main" val="2675914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昼夜逆転していないか排便コントロールは良好なのか、薬の副作用で食思低下を招いていないか、食事形態はあっているのか、痛みがあるのか、活動量はどうなのか、栄養サポートは、多職種によって行われていくことが望ましいと考えられます。幅広い視野で患者を把握できるように、より情報共有、連携が必要です。当院では、一般病棟でしか</a:t>
            </a:r>
            <a:r>
              <a:rPr kumimoji="1" lang="en-US" altLang="ja-JP" dirty="0" smtClean="0"/>
              <a:t>NST</a:t>
            </a:r>
            <a:r>
              <a:rPr kumimoji="1" lang="ja-JP" altLang="en-US" dirty="0" smtClean="0"/>
              <a:t>を行っていません。</a:t>
            </a:r>
            <a:r>
              <a:rPr kumimoji="1" lang="en-US" altLang="ja-JP" dirty="0" smtClean="0"/>
              <a:t>NST</a:t>
            </a:r>
            <a:r>
              <a:rPr kumimoji="1" lang="ja-JP" altLang="en-US" dirty="0" smtClean="0"/>
              <a:t>の活動が</a:t>
            </a:r>
            <a:r>
              <a:rPr kumimoji="1" lang="en-US" altLang="ja-JP" dirty="0" smtClean="0"/>
              <a:t>NST</a:t>
            </a:r>
            <a:r>
              <a:rPr kumimoji="1" lang="ja-JP" altLang="en-US" dirty="0" smtClean="0"/>
              <a:t>メンバーでない方でも、行われていくことが理想であり、必要な体制であると考えます。まずは、当院で</a:t>
            </a:r>
            <a:r>
              <a:rPr kumimoji="1" lang="en-US" altLang="ja-JP" dirty="0" smtClean="0"/>
              <a:t>NST</a:t>
            </a:r>
            <a:r>
              <a:rPr kumimoji="1" lang="ja-JP" altLang="en-US" dirty="0" smtClean="0"/>
              <a:t>の活動の普及を行っていきたいと思いました。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14</a:t>
            </a:fld>
            <a:endParaRPr kumimoji="1" lang="ja-JP" altLang="en-US"/>
          </a:p>
        </p:txBody>
      </p:sp>
    </p:spTree>
    <p:extLst>
      <p:ext uri="{BB962C8B-B14F-4D97-AF65-F5344CB8AC3E}">
        <p14:creationId xmlns:p14="http://schemas.microsoft.com/office/powerpoint/2010/main" val="406524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NST</a:t>
            </a:r>
            <a:r>
              <a:rPr kumimoji="1" lang="ja-JP" altLang="en-US" dirty="0" smtClean="0"/>
              <a:t>は従来、人工栄養の適応と適正投与についての役割が主でした。しかし、現在は人工栄養のルートなど選択が普及してきており、従来の栄養サポートでは介入効果が実感しにくいと言われていました。個別化された栄養サポートを行うことで、患者の負の合併症が減り、死亡率が低下したとの結果があります。個別化の栄養サポートが、患者の予後に貢献できるといえ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15</a:t>
            </a:fld>
            <a:endParaRPr kumimoji="1" lang="ja-JP" altLang="en-US"/>
          </a:p>
        </p:txBody>
      </p:sp>
    </p:spTree>
    <p:extLst>
      <p:ext uri="{BB962C8B-B14F-4D97-AF65-F5344CB8AC3E}">
        <p14:creationId xmlns:p14="http://schemas.microsoft.com/office/powerpoint/2010/main" val="1327272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当院では</a:t>
            </a:r>
            <a:r>
              <a:rPr kumimoji="1" lang="en-US" altLang="ja-JP" dirty="0" smtClean="0"/>
              <a:t>GLIM</a:t>
            </a:r>
            <a:r>
              <a:rPr kumimoji="1" lang="ja-JP" altLang="en-US" dirty="0" smtClean="0"/>
              <a:t>基準を使用するまでは、スクリーニングツールを使用していませんでしたが、スクリーニングツールを用いることで、客観的に問題点が見出され、患者ごとの課題とゴール目標がより明確になっていると感じています。患者の低栄養の起因になっている課題を見出し、患者の情報を把握し、患者にあった方法で問題解決していく</a:t>
            </a:r>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16</a:t>
            </a:fld>
            <a:endParaRPr kumimoji="1" lang="ja-JP" altLang="en-US"/>
          </a:p>
        </p:txBody>
      </p:sp>
    </p:spTree>
    <p:extLst>
      <p:ext uri="{BB962C8B-B14F-4D97-AF65-F5344CB8AC3E}">
        <p14:creationId xmlns:p14="http://schemas.microsoft.com/office/powerpoint/2010/main" val="1557362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個別化した栄養サポート行うには、栄養療法において様々な手段があることが必要になってくると考えます。当院は、</a:t>
            </a:r>
            <a:r>
              <a:rPr kumimoji="1" lang="en-US" altLang="ja-JP" dirty="0" smtClean="0"/>
              <a:t>80</a:t>
            </a:r>
            <a:r>
              <a:rPr kumimoji="1" lang="ja-JP" altLang="en-US" dirty="0" smtClean="0"/>
              <a:t>代、</a:t>
            </a:r>
            <a:r>
              <a:rPr kumimoji="1" lang="en-US" altLang="ja-JP" dirty="0" smtClean="0"/>
              <a:t>90</a:t>
            </a:r>
            <a:r>
              <a:rPr kumimoji="1" lang="ja-JP" altLang="en-US" dirty="0" smtClean="0"/>
              <a:t>代の患者が多く、要介護度４や５であると、殆ど寝たきりの状態で、コミュニケーションが困難な方もいます。当院では、経鼻栄養を行っておらず、経口摂取が困難となり、嚥下機能の回復も困難である場合には、経管栄養は胃瘻のみの状態です。意思決定を入院時にほぼ全患者に行っていますが、経管栄養に関しては望まない方が多いです。そのような方の食欲低下や経口摂取がすすまない低栄養の問題に対して、行うことのできる栄養療法には限界があると感じています。栄養療法は、腸が使えるなら腸を使おう！という原則があります。しかし、静脈栄養は行い続けるため、腸を使えていない期間ができてしまっています。腸を使用しないと、免疫能は低下し、合併症のリスクも上昇します。超高齢者の入院が増えている今、栄養管理方法の方針や方法については、今後の課題となってくると考え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17</a:t>
            </a:fld>
            <a:endParaRPr kumimoji="1" lang="ja-JP" altLang="en-US"/>
          </a:p>
        </p:txBody>
      </p:sp>
    </p:spTree>
    <p:extLst>
      <p:ext uri="{BB962C8B-B14F-4D97-AF65-F5344CB8AC3E}">
        <p14:creationId xmlns:p14="http://schemas.microsoft.com/office/powerpoint/2010/main" val="929613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低栄養患者は、栄養状態が良好な患者に比べて、在院日数が長く、入院中死亡率が高かったという結果があります。また、このグラフは、低栄養入院高齢者の生存期間中央値は約半年であるとのデータであり、入院中に栄養サポートを行い、栄養状態の改善を図ることはとても重要です。今後も</a:t>
            </a:r>
            <a:r>
              <a:rPr kumimoji="1" lang="en-US" altLang="ja-JP" dirty="0" smtClean="0"/>
              <a:t>NST</a:t>
            </a:r>
            <a:r>
              <a:rPr kumimoji="1" lang="ja-JP" altLang="en-US" dirty="0" smtClean="0"/>
              <a:t>活動を通して、管理栄養士の役割を果たしていきたいと思います。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18</a:t>
            </a:fld>
            <a:endParaRPr kumimoji="1" lang="ja-JP" altLang="en-US"/>
          </a:p>
        </p:txBody>
      </p:sp>
    </p:spTree>
    <p:extLst>
      <p:ext uri="{BB962C8B-B14F-4D97-AF65-F5344CB8AC3E}">
        <p14:creationId xmlns:p14="http://schemas.microsoft.com/office/powerpoint/2010/main" val="2999238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NST</a:t>
            </a:r>
            <a:r>
              <a:rPr kumimoji="1" lang="ja-JP" altLang="en-US" dirty="0" smtClean="0"/>
              <a:t>に介入するまでの流れです。当院には一般病棟と地域包括ケア病棟があります。</a:t>
            </a:r>
            <a:r>
              <a:rPr kumimoji="1" lang="en-US" altLang="ja-JP" dirty="0" smtClean="0"/>
              <a:t>NST</a:t>
            </a:r>
            <a:r>
              <a:rPr kumimoji="1" lang="ja-JP" altLang="en-US" dirty="0" smtClean="0"/>
              <a:t>対象患者は一般病棟の患者</a:t>
            </a:r>
            <a:r>
              <a:rPr kumimoji="1" lang="en-US" altLang="ja-JP" dirty="0" smtClean="0"/>
              <a:t>30</a:t>
            </a:r>
            <a:r>
              <a:rPr kumimoji="1" lang="ja-JP" altLang="en-US" dirty="0" smtClean="0"/>
              <a:t>名です。入院してからまず全患者に栄養スクリーニングを行います。スクリーニングでは低栄養患者の抽出を行います。当院ではスクリーニングツールに</a:t>
            </a:r>
            <a:r>
              <a:rPr kumimoji="1" lang="en-US" altLang="ja-JP" dirty="0" smtClean="0"/>
              <a:t>MNA</a:t>
            </a:r>
            <a:r>
              <a:rPr kumimoji="1" lang="ja-JP" altLang="en-US" dirty="0" err="1" smtClean="0"/>
              <a:t>ー</a:t>
            </a:r>
            <a:r>
              <a:rPr kumimoji="1" lang="en-US" altLang="ja-JP" dirty="0" smtClean="0"/>
              <a:t>SF</a:t>
            </a:r>
            <a:r>
              <a:rPr kumimoji="1" lang="ja-JP" altLang="en-US" dirty="0" smtClean="0"/>
              <a:t>を用いて、行っていました。次に、栄養アセスメントを行います。</a:t>
            </a:r>
            <a:r>
              <a:rPr kumimoji="1" lang="en-US" altLang="ja-JP" dirty="0" smtClean="0"/>
              <a:t>GLIM</a:t>
            </a:r>
            <a:r>
              <a:rPr kumimoji="1" lang="ja-JP" altLang="en-US" dirty="0" smtClean="0"/>
              <a:t>基準で低栄養と診断になった患者を</a:t>
            </a:r>
            <a:r>
              <a:rPr kumimoji="1" lang="en-US" altLang="ja-JP" dirty="0" smtClean="0"/>
              <a:t>NST</a:t>
            </a:r>
            <a:r>
              <a:rPr kumimoji="1" lang="ja-JP" altLang="en-US" dirty="0" smtClean="0"/>
              <a:t>に介入しています。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3</a:t>
            </a:fld>
            <a:endParaRPr kumimoji="1" lang="ja-JP" altLang="en-US"/>
          </a:p>
        </p:txBody>
      </p:sp>
    </p:spTree>
    <p:extLst>
      <p:ext uri="{BB962C8B-B14F-4D97-AF65-F5344CB8AC3E}">
        <p14:creationId xmlns:p14="http://schemas.microsoft.com/office/powerpoint/2010/main" val="3106425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NST</a:t>
            </a:r>
            <a:r>
              <a:rPr kumimoji="1" lang="ja-JP" altLang="en-US" dirty="0" smtClean="0"/>
              <a:t>のカンファレンス、回診は、毎週金曜日に実施しています。回診日までに患者のカンファレンスシートに各職種情報を記入していただきます。カンファレンスシートに書いてある情報をもとに、カンファレンスを実施、回診をしています。カンファレンスで輸液内容や薬の種類、食事内容の変更の提案などがあれば、カルテに内容を残し、主治医に確認を行っていきます。回診後に報告書の作成を行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4</a:t>
            </a:fld>
            <a:endParaRPr kumimoji="1" lang="ja-JP" altLang="en-US"/>
          </a:p>
        </p:txBody>
      </p:sp>
    </p:spTree>
    <p:extLst>
      <p:ext uri="{BB962C8B-B14F-4D97-AF65-F5344CB8AC3E}">
        <p14:creationId xmlns:p14="http://schemas.microsoft.com/office/powerpoint/2010/main" val="1021694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カンファレンスシートは、独自に作成し、裏には検査数値を印刷して使用しています。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5</a:t>
            </a:fld>
            <a:endParaRPr kumimoji="1" lang="ja-JP" altLang="en-US"/>
          </a:p>
        </p:txBody>
      </p:sp>
    </p:spTree>
    <p:extLst>
      <p:ext uri="{BB962C8B-B14F-4D97-AF65-F5344CB8AC3E}">
        <p14:creationId xmlns:p14="http://schemas.microsoft.com/office/powerpoint/2010/main" val="3281032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NST</a:t>
            </a:r>
            <a:r>
              <a:rPr kumimoji="1" lang="ja-JP" altLang="en-US" dirty="0" smtClean="0"/>
              <a:t>が始動して</a:t>
            </a:r>
            <a:r>
              <a:rPr kumimoji="1" lang="en-US" altLang="ja-JP" dirty="0" smtClean="0"/>
              <a:t>3</a:t>
            </a:r>
            <a:r>
              <a:rPr kumimoji="1" lang="ja-JP" altLang="en-US" dirty="0" smtClean="0"/>
              <a:t>年目となりました。今までの</a:t>
            </a:r>
            <a:r>
              <a:rPr kumimoji="1" lang="en-US" altLang="ja-JP" dirty="0" smtClean="0"/>
              <a:t>NST</a:t>
            </a:r>
            <a:r>
              <a:rPr kumimoji="1" lang="ja-JP" altLang="en-US" dirty="0" smtClean="0"/>
              <a:t>の活動を振り返り、今後の活動にむけての課題や目標を見出すために今までのデータを解析しました。</a:t>
            </a:r>
            <a:r>
              <a:rPr kumimoji="1" lang="en-US" altLang="ja-JP" dirty="0" smtClean="0"/>
              <a:t>2024</a:t>
            </a:r>
            <a:r>
              <a:rPr kumimoji="1" lang="ja-JP" altLang="en-US" dirty="0" smtClean="0"/>
              <a:t>年</a:t>
            </a:r>
            <a:r>
              <a:rPr kumimoji="1" lang="en-US" altLang="ja-JP" dirty="0" smtClean="0"/>
              <a:t>4</a:t>
            </a:r>
            <a:r>
              <a:rPr kumimoji="1" lang="ja-JP" altLang="en-US" dirty="0" smtClean="0"/>
              <a:t>月から</a:t>
            </a:r>
            <a:r>
              <a:rPr kumimoji="1" lang="en-US" altLang="ja-JP" dirty="0" smtClean="0"/>
              <a:t>2025</a:t>
            </a:r>
            <a:r>
              <a:rPr kumimoji="1" lang="ja-JP" altLang="en-US" dirty="0" smtClean="0"/>
              <a:t>年</a:t>
            </a:r>
            <a:r>
              <a:rPr kumimoji="1" lang="en-US" altLang="ja-JP" dirty="0" smtClean="0"/>
              <a:t>1</a:t>
            </a:r>
            <a:r>
              <a:rPr kumimoji="1" lang="ja-JP" altLang="en-US" dirty="0" smtClean="0"/>
              <a:t>月までに</a:t>
            </a:r>
            <a:r>
              <a:rPr kumimoji="1" lang="en-US" altLang="ja-JP" dirty="0" smtClean="0"/>
              <a:t>NST</a:t>
            </a:r>
            <a:r>
              <a:rPr kumimoji="1" lang="ja-JP" altLang="en-US" dirty="0" smtClean="0"/>
              <a:t>に介入した患者</a:t>
            </a:r>
            <a:r>
              <a:rPr kumimoji="1" lang="en-US" altLang="ja-JP" dirty="0" smtClean="0"/>
              <a:t>98</a:t>
            </a:r>
            <a:r>
              <a:rPr kumimoji="1" lang="ja-JP" altLang="en-US" dirty="0" smtClean="0"/>
              <a:t>名のうち、死亡退院</a:t>
            </a:r>
            <a:r>
              <a:rPr kumimoji="1" lang="en-US" altLang="ja-JP" dirty="0" smtClean="0"/>
              <a:t>11</a:t>
            </a:r>
            <a:r>
              <a:rPr kumimoji="1" lang="ja-JP" altLang="en-US" dirty="0" smtClean="0"/>
              <a:t>名を除き、介入前後の値を比較するために、</a:t>
            </a:r>
            <a:r>
              <a:rPr kumimoji="1" lang="en-US" altLang="ja-JP" dirty="0" smtClean="0"/>
              <a:t>2</a:t>
            </a:r>
            <a:r>
              <a:rPr kumimoji="1" lang="ja-JP" altLang="en-US" dirty="0" smtClean="0"/>
              <a:t>回以上介入した患者</a:t>
            </a:r>
            <a:r>
              <a:rPr kumimoji="1" lang="en-US" altLang="ja-JP" dirty="0" smtClean="0"/>
              <a:t>50</a:t>
            </a:r>
            <a:r>
              <a:rPr kumimoji="1" lang="ja-JP" altLang="en-US" dirty="0" smtClean="0"/>
              <a:t>例を対象としました。</a:t>
            </a:r>
            <a:r>
              <a:rPr kumimoji="1" lang="en-US" altLang="ja-JP" dirty="0" smtClean="0"/>
              <a:t>2024</a:t>
            </a:r>
            <a:r>
              <a:rPr kumimoji="1" lang="ja-JP" altLang="en-US" dirty="0" smtClean="0"/>
              <a:t>年からとしたのは</a:t>
            </a:r>
            <a:r>
              <a:rPr kumimoji="1" lang="en-US" altLang="ja-JP" dirty="0" smtClean="0"/>
              <a:t>GLIM</a:t>
            </a:r>
            <a:r>
              <a:rPr kumimoji="1" lang="ja-JP" altLang="en-US" dirty="0" smtClean="0"/>
              <a:t>基準の導入を行ったため、</a:t>
            </a:r>
            <a:r>
              <a:rPr kumimoji="1" lang="en-US" altLang="ja-JP" dirty="0" smtClean="0"/>
              <a:t>2024</a:t>
            </a:r>
            <a:r>
              <a:rPr kumimoji="1" lang="ja-JP" altLang="en-US" dirty="0" smtClean="0"/>
              <a:t>年からとしました。介入前後の体重、血清アルブミン、</a:t>
            </a:r>
            <a:r>
              <a:rPr kumimoji="1" lang="en-US" altLang="ja-JP" dirty="0" smtClean="0"/>
              <a:t>CRP</a:t>
            </a:r>
            <a:r>
              <a:rPr kumimoji="1" lang="ja-JP" altLang="en-US" dirty="0" smtClean="0"/>
              <a:t>値、摂取カロリーを後方的に解析しました。</a:t>
            </a:r>
            <a:r>
              <a:rPr kumimoji="1" lang="en-US" altLang="ja-JP" dirty="0" smtClean="0"/>
              <a:t>t</a:t>
            </a:r>
            <a:r>
              <a:rPr kumimoji="1" lang="ja-JP" altLang="en-US" dirty="0" smtClean="0"/>
              <a:t>検定を行い、有意水準は</a:t>
            </a:r>
            <a:r>
              <a:rPr kumimoji="1" lang="en-US" altLang="ja-JP" dirty="0" smtClean="0"/>
              <a:t>0.05</a:t>
            </a:r>
            <a:r>
              <a:rPr kumimoji="1" lang="ja-JP" altLang="en-US" dirty="0" smtClean="0"/>
              <a:t>未満としました。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6</a:t>
            </a:fld>
            <a:endParaRPr kumimoji="1" lang="ja-JP" altLang="en-US"/>
          </a:p>
        </p:txBody>
      </p:sp>
    </p:spTree>
    <p:extLst>
      <p:ext uri="{BB962C8B-B14F-4D97-AF65-F5344CB8AC3E}">
        <p14:creationId xmlns:p14="http://schemas.microsoft.com/office/powerpoint/2010/main" val="3344708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結果は、体重、</a:t>
            </a:r>
            <a:r>
              <a:rPr kumimoji="1" lang="en-US" altLang="ja-JP" dirty="0" smtClean="0"/>
              <a:t>BMI</a:t>
            </a:r>
            <a:r>
              <a:rPr kumimoji="1" lang="ja-JP" altLang="en-US" dirty="0" err="1" smtClean="0"/>
              <a:t>、</a:t>
            </a:r>
            <a:r>
              <a:rPr kumimoji="1" lang="ja-JP" altLang="en-US" dirty="0" smtClean="0"/>
              <a:t>血清アルブミン、</a:t>
            </a:r>
            <a:r>
              <a:rPr kumimoji="1" lang="en-US" altLang="ja-JP" dirty="0" smtClean="0"/>
              <a:t>CRP</a:t>
            </a:r>
            <a:r>
              <a:rPr kumimoji="1" lang="ja-JP" altLang="en-US" dirty="0" smtClean="0"/>
              <a:t>値では有意差はみられませんでした。摂取カロリーには、介入時と介入後で有意差がみられました。内科の摂取エネルギー量は増加していたが、整形外科は減少していました。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7</a:t>
            </a:fld>
            <a:endParaRPr kumimoji="1" lang="ja-JP" altLang="en-US"/>
          </a:p>
        </p:txBody>
      </p:sp>
    </p:spTree>
    <p:extLst>
      <p:ext uri="{BB962C8B-B14F-4D97-AF65-F5344CB8AC3E}">
        <p14:creationId xmlns:p14="http://schemas.microsoft.com/office/powerpoint/2010/main" val="159450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50</a:t>
            </a:r>
            <a:r>
              <a:rPr kumimoji="1" lang="ja-JP" altLang="en-US" dirty="0" smtClean="0"/>
              <a:t>例の検査データーになります。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8</a:t>
            </a:fld>
            <a:endParaRPr kumimoji="1" lang="ja-JP" altLang="en-US"/>
          </a:p>
        </p:txBody>
      </p:sp>
    </p:spTree>
    <p:extLst>
      <p:ext uri="{BB962C8B-B14F-4D97-AF65-F5344CB8AC3E}">
        <p14:creationId xmlns:p14="http://schemas.microsoft.com/office/powerpoint/2010/main" val="265523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内科だけの検査データーです。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9</a:t>
            </a:fld>
            <a:endParaRPr kumimoji="1" lang="ja-JP" altLang="en-US"/>
          </a:p>
        </p:txBody>
      </p:sp>
    </p:spTree>
    <p:extLst>
      <p:ext uri="{BB962C8B-B14F-4D97-AF65-F5344CB8AC3E}">
        <p14:creationId xmlns:p14="http://schemas.microsoft.com/office/powerpoint/2010/main" val="3213535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整形外科だけの検査データーです。</a:t>
            </a:r>
            <a:endParaRPr kumimoji="1" lang="ja-JP" altLang="en-US" dirty="0"/>
          </a:p>
        </p:txBody>
      </p:sp>
      <p:sp>
        <p:nvSpPr>
          <p:cNvPr id="4" name="スライド番号プレースホルダー 3"/>
          <p:cNvSpPr>
            <a:spLocks noGrp="1"/>
          </p:cNvSpPr>
          <p:nvPr>
            <p:ph type="sldNum" sz="quarter" idx="10"/>
          </p:nvPr>
        </p:nvSpPr>
        <p:spPr/>
        <p:txBody>
          <a:bodyPr/>
          <a:lstStyle/>
          <a:p>
            <a:fld id="{9647DA82-C795-40C7-8C6D-717A3A787568}" type="slidenum">
              <a:rPr kumimoji="1" lang="ja-JP" altLang="en-US" smtClean="0"/>
              <a:t>10</a:t>
            </a:fld>
            <a:endParaRPr kumimoji="1" lang="ja-JP" altLang="en-US"/>
          </a:p>
        </p:txBody>
      </p:sp>
    </p:spTree>
    <p:extLst>
      <p:ext uri="{BB962C8B-B14F-4D97-AF65-F5344CB8AC3E}">
        <p14:creationId xmlns:p14="http://schemas.microsoft.com/office/powerpoint/2010/main" val="3194509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0DD513F5-DDEC-485F-916D-DEF13FB4B165}" type="datetimeFigureOut">
              <a:rPr kumimoji="1" lang="ja-JP" altLang="en-US" smtClean="0"/>
              <a:t>2025/7/5</a:t>
            </a:fld>
            <a:endParaRPr kumimoji="1" lang="ja-JP" alt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kumimoji="1" lang="ja-JP" alt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144991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317823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352946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4323582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23874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146640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61125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70917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3241958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ja-JP" altLang="en-US" smtClean="0"/>
              <a:t>マスター テキストの書式設定</a:t>
            </a:r>
          </a:p>
        </p:txBody>
      </p:sp>
      <p:sp>
        <p:nvSpPr>
          <p:cNvPr id="5" name="Date Placeholder 4"/>
          <p:cNvSpPr>
            <a:spLocks noGrp="1"/>
          </p:cNvSpPr>
          <p:nvPr>
            <p:ph type="dt" sz="half" idx="10"/>
          </p:nvPr>
        </p:nvSpPr>
        <p:spPr/>
        <p:txBody>
          <a:bodyPr/>
          <a:lstStyle/>
          <a:p>
            <a:fld id="{0DD513F5-DDEC-485F-916D-DEF13FB4B165}" type="datetimeFigureOut">
              <a:rPr kumimoji="1" lang="ja-JP" altLang="en-US" smtClean="0"/>
              <a:t>2025/7/5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343801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0"/>
            <a:ext cx="12192000" cy="5330952"/>
          </a:xfrm>
          <a:blipFill>
            <a:blip r:embed="rId2" cstate="email">
              <a:extLst>
                <a:ext uri="{28A0092B-C50C-407E-A947-70E740481C1C}">
                  <a14:useLocalDpi xmlns:a14="http://schemas.microsoft.com/office/drawing/2010/main"/>
                </a:ext>
              </a:extLst>
            </a:blip>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0DD513F5-DDEC-485F-916D-DEF13FB4B165}" type="datetimeFigureOut">
              <a:rPr kumimoji="1" lang="ja-JP" altLang="en-US" smtClean="0"/>
              <a:t>2025/7/5</a:t>
            </a:fld>
            <a:endParaRPr kumimoji="1" lang="ja-JP" alt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kumimoji="1" lang="ja-JP" alt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156499296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0DD513F5-DDEC-485F-916D-DEF13FB4B165}" type="datetimeFigureOut">
              <a:rPr kumimoji="1" lang="ja-JP" altLang="en-US" smtClean="0"/>
              <a:t>2025/7/5</a:t>
            </a:fld>
            <a:endParaRPr kumimoji="1" lang="ja-JP" alt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kumimoji="1" lang="ja-JP" alt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58899EEC-60ED-4FE4-9E9F-716FA3A833C5}" type="slidenum">
              <a:rPr kumimoji="1" lang="ja-JP" altLang="en-US" smtClean="0"/>
              <a:t>‹#›</a:t>
            </a:fld>
            <a:endParaRPr kumimoji="1" lang="ja-JP" altLang="en-US"/>
          </a:p>
        </p:txBody>
      </p:sp>
    </p:spTree>
    <p:extLst>
      <p:ext uri="{BB962C8B-B14F-4D97-AF65-F5344CB8AC3E}">
        <p14:creationId xmlns:p14="http://schemas.microsoft.com/office/powerpoint/2010/main" val="9776328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kumimoji="1"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NST</a:t>
            </a:r>
            <a:r>
              <a:rPr kumimoji="1" lang="ja-JP" altLang="en-US" dirty="0" smtClean="0"/>
              <a:t>介入患者の変化と</a:t>
            </a:r>
            <a:r>
              <a:rPr kumimoji="1" lang="en-US" altLang="ja-JP" dirty="0" smtClean="0"/>
              <a:t/>
            </a:r>
            <a:br>
              <a:rPr kumimoji="1" lang="en-US" altLang="ja-JP" dirty="0" smtClean="0"/>
            </a:br>
            <a:r>
              <a:rPr kumimoji="1" lang="ja-JP" altLang="en-US" dirty="0" smtClean="0"/>
              <a:t>今後の課題</a:t>
            </a:r>
            <a:endParaRPr kumimoji="1" lang="ja-JP" altLang="en-US" dirty="0"/>
          </a:p>
        </p:txBody>
      </p:sp>
      <p:sp>
        <p:nvSpPr>
          <p:cNvPr id="3" name="サブタイトル 2"/>
          <p:cNvSpPr>
            <a:spLocks noGrp="1"/>
          </p:cNvSpPr>
          <p:nvPr>
            <p:ph type="subTitle" idx="1"/>
          </p:nvPr>
        </p:nvSpPr>
        <p:spPr>
          <a:xfrm>
            <a:off x="603505" y="4206875"/>
            <a:ext cx="11588496" cy="2532591"/>
          </a:xfrm>
        </p:spPr>
        <p:txBody>
          <a:bodyPr>
            <a:normAutofit fontScale="85000" lnSpcReduction="20000"/>
          </a:bodyPr>
          <a:lstStyle/>
          <a:p>
            <a:endParaRPr kumimoji="1" lang="en-US" altLang="ja-JP" dirty="0" smtClean="0"/>
          </a:p>
          <a:p>
            <a:r>
              <a:rPr kumimoji="1" lang="ja-JP" altLang="en-US" dirty="0" smtClean="0"/>
              <a:t>医療法人博慈会　内田病院</a:t>
            </a:r>
            <a:endParaRPr kumimoji="1" lang="en-US" altLang="ja-JP" dirty="0" smtClean="0"/>
          </a:p>
          <a:p>
            <a:r>
              <a:rPr lang="ja-JP" altLang="en-US" dirty="0"/>
              <a:t>管理</a:t>
            </a:r>
            <a:r>
              <a:rPr lang="ja-JP" altLang="en-US" dirty="0" smtClean="0"/>
              <a:t>栄養士　高山　実祈</a:t>
            </a:r>
            <a:endParaRPr lang="en-US" altLang="ja-JP" dirty="0" smtClean="0"/>
          </a:p>
          <a:p>
            <a:r>
              <a:rPr lang="ja-JP" altLang="en-US" dirty="0" smtClean="0"/>
              <a:t>共同研究者：内田明宏</a:t>
            </a:r>
            <a:r>
              <a:rPr lang="en-US" altLang="ja-JP" dirty="0" smtClean="0"/>
              <a:t>(</a:t>
            </a:r>
            <a:r>
              <a:rPr lang="ja-JP" altLang="en-US" dirty="0" smtClean="0"/>
              <a:t>医師</a:t>
            </a:r>
            <a:r>
              <a:rPr lang="en-US" altLang="ja-JP" dirty="0" smtClean="0"/>
              <a:t>)</a:t>
            </a:r>
            <a:r>
              <a:rPr lang="ja-JP" altLang="en-US" dirty="0" smtClean="0"/>
              <a:t>竹下知美</a:t>
            </a:r>
            <a:r>
              <a:rPr lang="en-US" altLang="ja-JP" dirty="0" smtClean="0"/>
              <a:t>(</a:t>
            </a:r>
            <a:r>
              <a:rPr lang="ja-JP" altLang="en-US" dirty="0" smtClean="0"/>
              <a:t>看護師</a:t>
            </a:r>
            <a:r>
              <a:rPr lang="en-US" altLang="ja-JP" dirty="0" smtClean="0"/>
              <a:t>)</a:t>
            </a:r>
            <a:r>
              <a:rPr lang="ja-JP" altLang="en-US" dirty="0" smtClean="0"/>
              <a:t>首藤弘行</a:t>
            </a:r>
            <a:r>
              <a:rPr lang="en-US" altLang="ja-JP" dirty="0" smtClean="0"/>
              <a:t>(</a:t>
            </a:r>
            <a:r>
              <a:rPr lang="ja-JP" altLang="en-US" dirty="0" smtClean="0"/>
              <a:t>薬剤師</a:t>
            </a:r>
            <a:r>
              <a:rPr lang="en-US" altLang="ja-JP" dirty="0" smtClean="0"/>
              <a:t>)</a:t>
            </a:r>
          </a:p>
          <a:p>
            <a:r>
              <a:rPr lang="ja-JP" altLang="en-US" dirty="0"/>
              <a:t>　</a:t>
            </a:r>
            <a:r>
              <a:rPr lang="ja-JP" altLang="en-US" dirty="0" smtClean="0"/>
              <a:t>　　　　　　　 佐藤彩好</a:t>
            </a:r>
            <a:r>
              <a:rPr lang="en-US" altLang="ja-JP" dirty="0" smtClean="0"/>
              <a:t>(</a:t>
            </a:r>
            <a:r>
              <a:rPr lang="ja-JP" altLang="en-US" dirty="0" smtClean="0"/>
              <a:t>管理栄養士</a:t>
            </a:r>
            <a:r>
              <a:rPr lang="en-US" altLang="ja-JP" dirty="0" smtClean="0"/>
              <a:t>)</a:t>
            </a:r>
            <a:r>
              <a:rPr lang="ja-JP" altLang="en-US" dirty="0" smtClean="0"/>
              <a:t>藤末隆</a:t>
            </a:r>
            <a:r>
              <a:rPr lang="en-US" altLang="ja-JP" dirty="0" smtClean="0"/>
              <a:t>(OT)</a:t>
            </a:r>
            <a:r>
              <a:rPr lang="ja-JP" altLang="en-US" dirty="0" smtClean="0"/>
              <a:t>河野隼人</a:t>
            </a:r>
            <a:r>
              <a:rPr lang="en-US" altLang="ja-JP" dirty="0" smtClean="0"/>
              <a:t>(PT)</a:t>
            </a:r>
            <a:r>
              <a:rPr lang="ja-JP" altLang="en-US" dirty="0" smtClean="0"/>
              <a:t>芦刈大助</a:t>
            </a:r>
            <a:r>
              <a:rPr lang="en-US" altLang="ja-JP" dirty="0" smtClean="0"/>
              <a:t>(ST)</a:t>
            </a:r>
          </a:p>
          <a:p>
            <a:r>
              <a:rPr kumimoji="1" lang="ja-JP" altLang="en-US" dirty="0"/>
              <a:t>　</a:t>
            </a:r>
            <a:r>
              <a:rPr kumimoji="1" lang="ja-JP" altLang="en-US" dirty="0" smtClean="0"/>
              <a:t>　　　　　　　</a:t>
            </a:r>
            <a:endParaRPr kumimoji="1" lang="en-US" altLang="ja-JP" dirty="0"/>
          </a:p>
        </p:txBody>
      </p:sp>
    </p:spTree>
    <p:extLst>
      <p:ext uri="{BB962C8B-B14F-4D97-AF65-F5344CB8AC3E}">
        <p14:creationId xmlns:p14="http://schemas.microsoft.com/office/powerpoint/2010/main" val="1787711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smtClean="0"/>
              <a:t>結果　整形外科</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59653896"/>
              </p:ext>
            </p:extLst>
          </p:nvPr>
        </p:nvGraphicFramePr>
        <p:xfrm>
          <a:off x="838200" y="1017900"/>
          <a:ext cx="10515600" cy="5840100"/>
        </p:xfrm>
        <a:graphic>
          <a:graphicData uri="http://schemas.openxmlformats.org/drawingml/2006/table">
            <a:tbl>
              <a:tblPr firstRow="1" bandRow="1">
                <a:tableStyleId>{3B4B98B0-60AC-42C2-AFA5-B58CD77FA1E5}</a:tableStyleId>
              </a:tblPr>
              <a:tblGrid>
                <a:gridCol w="3505200"/>
                <a:gridCol w="3505200"/>
                <a:gridCol w="3505200"/>
              </a:tblGrid>
              <a:tr h="757980">
                <a:tc>
                  <a:txBody>
                    <a:bodyPr/>
                    <a:lstStyle/>
                    <a:p>
                      <a:pPr algn="ctr"/>
                      <a:endParaRPr kumimoji="1" lang="ja-JP" altLang="en-US" sz="3600" dirty="0"/>
                    </a:p>
                  </a:txBody>
                  <a:tcPr/>
                </a:tc>
                <a:tc>
                  <a:txBody>
                    <a:bodyPr/>
                    <a:lstStyle/>
                    <a:p>
                      <a:pPr algn="ctr"/>
                      <a:r>
                        <a:rPr kumimoji="1" lang="ja-JP" altLang="en-US" sz="3600" dirty="0" smtClean="0"/>
                        <a:t>介入時</a:t>
                      </a:r>
                      <a:endParaRPr kumimoji="1" lang="ja-JP" altLang="en-US" sz="3600" dirty="0"/>
                    </a:p>
                  </a:txBody>
                  <a:tcPr/>
                </a:tc>
                <a:tc>
                  <a:txBody>
                    <a:bodyPr/>
                    <a:lstStyle/>
                    <a:p>
                      <a:pPr algn="ctr"/>
                      <a:r>
                        <a:rPr kumimoji="1" lang="ja-JP" altLang="en-US" sz="3600" dirty="0" smtClean="0"/>
                        <a:t>介入後</a:t>
                      </a:r>
                      <a:endParaRPr kumimoji="1" lang="ja-JP" altLang="en-US" sz="3600" dirty="0"/>
                    </a:p>
                  </a:txBody>
                  <a:tcPr/>
                </a:tc>
              </a:tr>
              <a:tr h="757980">
                <a:tc>
                  <a:txBody>
                    <a:bodyPr/>
                    <a:lstStyle/>
                    <a:p>
                      <a:pPr algn="ctr"/>
                      <a:r>
                        <a:rPr kumimoji="1" lang="ja-JP" altLang="en-US" sz="3600" dirty="0" smtClean="0"/>
                        <a:t>体重</a:t>
                      </a:r>
                      <a:r>
                        <a:rPr kumimoji="1" lang="en-US" altLang="ja-JP" sz="3600" dirty="0" smtClean="0"/>
                        <a:t>(</a:t>
                      </a:r>
                      <a:r>
                        <a:rPr kumimoji="1" lang="ja-JP" altLang="en-US" sz="3600" dirty="0" smtClean="0"/>
                        <a:t>㎏</a:t>
                      </a:r>
                      <a:r>
                        <a:rPr kumimoji="1" lang="en-US" altLang="ja-JP" sz="3600" dirty="0" smtClean="0"/>
                        <a:t>)</a:t>
                      </a:r>
                      <a:endParaRPr kumimoji="1" lang="ja-JP" altLang="en-US" sz="3600" dirty="0"/>
                    </a:p>
                  </a:txBody>
                  <a:tcPr/>
                </a:tc>
                <a:tc>
                  <a:txBody>
                    <a:bodyPr/>
                    <a:lstStyle/>
                    <a:p>
                      <a:pPr algn="ctr"/>
                      <a:r>
                        <a:rPr kumimoji="1" lang="en-US" altLang="ja-JP" sz="3600" dirty="0" smtClean="0"/>
                        <a:t>45.6</a:t>
                      </a:r>
                      <a:endParaRPr kumimoji="1" lang="ja-JP" altLang="en-US" sz="3600" dirty="0"/>
                    </a:p>
                  </a:txBody>
                  <a:tcPr/>
                </a:tc>
                <a:tc>
                  <a:txBody>
                    <a:bodyPr/>
                    <a:lstStyle/>
                    <a:p>
                      <a:pPr algn="ctr"/>
                      <a:r>
                        <a:rPr kumimoji="1" lang="en-US" altLang="ja-JP" sz="3600" dirty="0" smtClean="0"/>
                        <a:t>45.8</a:t>
                      </a:r>
                      <a:endParaRPr kumimoji="1" lang="ja-JP" altLang="en-US" sz="3600" dirty="0"/>
                    </a:p>
                  </a:txBody>
                  <a:tcPr/>
                </a:tc>
              </a:tr>
              <a:tr h="757980">
                <a:tc>
                  <a:txBody>
                    <a:bodyPr/>
                    <a:lstStyle/>
                    <a:p>
                      <a:pPr algn="ctr"/>
                      <a:r>
                        <a:rPr kumimoji="1" lang="en-US" altLang="ja-JP" sz="3600" dirty="0" smtClean="0"/>
                        <a:t>BMI</a:t>
                      </a:r>
                      <a:endParaRPr kumimoji="1" lang="ja-JP" altLang="en-US" sz="3600" dirty="0"/>
                    </a:p>
                  </a:txBody>
                  <a:tcPr/>
                </a:tc>
                <a:tc>
                  <a:txBody>
                    <a:bodyPr/>
                    <a:lstStyle/>
                    <a:p>
                      <a:pPr algn="ctr"/>
                      <a:r>
                        <a:rPr kumimoji="1" lang="en-US" altLang="ja-JP" sz="3600" dirty="0" smtClean="0"/>
                        <a:t>21.27</a:t>
                      </a:r>
                      <a:endParaRPr kumimoji="1" lang="ja-JP" altLang="en-US" sz="3600" dirty="0"/>
                    </a:p>
                  </a:txBody>
                  <a:tcPr/>
                </a:tc>
                <a:tc>
                  <a:txBody>
                    <a:bodyPr/>
                    <a:lstStyle/>
                    <a:p>
                      <a:pPr algn="ctr"/>
                      <a:r>
                        <a:rPr kumimoji="1" lang="en-US" altLang="ja-JP" sz="3600" dirty="0" smtClean="0"/>
                        <a:t>21.09</a:t>
                      </a:r>
                      <a:endParaRPr kumimoji="1" lang="ja-JP" altLang="en-US" sz="3600" dirty="0"/>
                    </a:p>
                  </a:txBody>
                  <a:tcPr/>
                </a:tc>
              </a:tr>
              <a:tr h="757980">
                <a:tc>
                  <a:txBody>
                    <a:bodyPr/>
                    <a:lstStyle/>
                    <a:p>
                      <a:pPr algn="ctr"/>
                      <a:r>
                        <a:rPr kumimoji="1" lang="ja-JP" altLang="en-US" sz="3600" dirty="0" smtClean="0"/>
                        <a:t>血清アルブミン</a:t>
                      </a:r>
                      <a:endParaRPr kumimoji="1" lang="en-US" altLang="ja-JP" sz="3600" dirty="0" smtClean="0"/>
                    </a:p>
                    <a:p>
                      <a:pPr algn="ctr"/>
                      <a:r>
                        <a:rPr kumimoji="1" lang="en-US" altLang="ja-JP" sz="3600" dirty="0" smtClean="0"/>
                        <a:t>(g/dl)</a:t>
                      </a:r>
                      <a:endParaRPr kumimoji="1" lang="ja-JP" altLang="en-US" sz="3600" dirty="0"/>
                    </a:p>
                  </a:txBody>
                  <a:tcPr/>
                </a:tc>
                <a:tc>
                  <a:txBody>
                    <a:bodyPr/>
                    <a:lstStyle/>
                    <a:p>
                      <a:pPr algn="ctr"/>
                      <a:r>
                        <a:rPr kumimoji="1" lang="en-US" altLang="ja-JP" sz="3600" dirty="0" smtClean="0"/>
                        <a:t>2.95</a:t>
                      </a:r>
                      <a:endParaRPr kumimoji="1" lang="ja-JP" altLang="en-US" sz="3600" dirty="0"/>
                    </a:p>
                  </a:txBody>
                  <a:tcPr/>
                </a:tc>
                <a:tc>
                  <a:txBody>
                    <a:bodyPr/>
                    <a:lstStyle/>
                    <a:p>
                      <a:pPr algn="ctr"/>
                      <a:r>
                        <a:rPr kumimoji="1" lang="en-US" altLang="ja-JP" sz="3600" dirty="0" smtClean="0"/>
                        <a:t>2.8</a:t>
                      </a:r>
                      <a:endParaRPr kumimoji="1" lang="ja-JP" altLang="en-US" sz="3600" dirty="0"/>
                    </a:p>
                  </a:txBody>
                  <a:tcPr/>
                </a:tc>
              </a:tr>
              <a:tr h="757980">
                <a:tc>
                  <a:txBody>
                    <a:bodyPr/>
                    <a:lstStyle/>
                    <a:p>
                      <a:pPr algn="ctr"/>
                      <a:r>
                        <a:rPr kumimoji="1" lang="en-US" altLang="ja-JP" sz="3600" dirty="0" smtClean="0"/>
                        <a:t>CRP</a:t>
                      </a:r>
                    </a:p>
                    <a:p>
                      <a:pPr algn="ctr"/>
                      <a:r>
                        <a:rPr kumimoji="1" lang="en-US" altLang="ja-JP" sz="3600" dirty="0" smtClean="0"/>
                        <a:t>(</a:t>
                      </a:r>
                      <a:r>
                        <a:rPr kumimoji="1" lang="ja-JP" altLang="en-US" sz="3600" dirty="0" smtClean="0"/>
                        <a:t>㎎</a:t>
                      </a:r>
                      <a:r>
                        <a:rPr kumimoji="1" lang="en-US" altLang="ja-JP" sz="3600" dirty="0" smtClean="0"/>
                        <a:t>/dl)</a:t>
                      </a:r>
                      <a:endParaRPr kumimoji="1" lang="ja-JP" altLang="en-US" sz="3600" dirty="0"/>
                    </a:p>
                  </a:txBody>
                  <a:tcPr/>
                </a:tc>
                <a:tc>
                  <a:txBody>
                    <a:bodyPr/>
                    <a:lstStyle/>
                    <a:p>
                      <a:pPr algn="ctr"/>
                      <a:r>
                        <a:rPr kumimoji="1" lang="en-US" altLang="ja-JP" sz="3600" dirty="0" smtClean="0"/>
                        <a:t>2.5</a:t>
                      </a:r>
                      <a:endParaRPr kumimoji="1" lang="ja-JP" altLang="en-US" sz="3600" dirty="0"/>
                    </a:p>
                  </a:txBody>
                  <a:tcPr/>
                </a:tc>
                <a:tc>
                  <a:txBody>
                    <a:bodyPr/>
                    <a:lstStyle/>
                    <a:p>
                      <a:pPr algn="ctr"/>
                      <a:r>
                        <a:rPr kumimoji="1" lang="en-US" altLang="ja-JP" sz="3600" dirty="0" smtClean="0"/>
                        <a:t>0.55</a:t>
                      </a:r>
                      <a:endParaRPr kumimoji="1" lang="ja-JP" altLang="en-US" sz="3600" dirty="0"/>
                    </a:p>
                  </a:txBody>
                  <a:tcPr/>
                </a:tc>
              </a:tr>
              <a:tr h="757980">
                <a:tc>
                  <a:txBody>
                    <a:bodyPr/>
                    <a:lstStyle/>
                    <a:p>
                      <a:pPr algn="ctr"/>
                      <a:r>
                        <a:rPr kumimoji="1" lang="ja-JP" altLang="en-US" sz="3600" dirty="0" smtClean="0"/>
                        <a:t>摂取カロリー</a:t>
                      </a:r>
                      <a:r>
                        <a:rPr kumimoji="1" lang="en-US" altLang="ja-JP" sz="3600" dirty="0" smtClean="0"/>
                        <a:t>(kcal)</a:t>
                      </a:r>
                      <a:endParaRPr kumimoji="1" lang="ja-JP" altLang="en-US" sz="3600" dirty="0"/>
                    </a:p>
                  </a:txBody>
                  <a:tcPr/>
                </a:tc>
                <a:tc>
                  <a:txBody>
                    <a:bodyPr/>
                    <a:lstStyle/>
                    <a:p>
                      <a:pPr algn="ctr"/>
                      <a:r>
                        <a:rPr kumimoji="1" lang="en-US" altLang="ja-JP" sz="3600" dirty="0" smtClean="0"/>
                        <a:t>1122</a:t>
                      </a:r>
                      <a:endParaRPr kumimoji="1" lang="ja-JP" altLang="en-US" sz="3600" dirty="0"/>
                    </a:p>
                  </a:txBody>
                  <a:tcPr/>
                </a:tc>
                <a:tc>
                  <a:txBody>
                    <a:bodyPr/>
                    <a:lstStyle/>
                    <a:p>
                      <a:pPr algn="ctr"/>
                      <a:r>
                        <a:rPr kumimoji="1" lang="en-US" altLang="ja-JP" sz="3600" dirty="0" smtClean="0"/>
                        <a:t>1042</a:t>
                      </a:r>
                      <a:endParaRPr kumimoji="1" lang="ja-JP" altLang="en-US" sz="3600" dirty="0"/>
                    </a:p>
                  </a:txBody>
                  <a:tcPr/>
                </a:tc>
              </a:tr>
            </a:tbl>
          </a:graphicData>
        </a:graphic>
      </p:graphicFrame>
    </p:spTree>
    <p:extLst>
      <p:ext uri="{BB962C8B-B14F-4D97-AF65-F5344CB8AC3E}">
        <p14:creationId xmlns:p14="http://schemas.microsoft.com/office/powerpoint/2010/main" val="2432506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7224" y="-313270"/>
            <a:ext cx="10772775" cy="1658198"/>
          </a:xfrm>
        </p:spPr>
        <p:txBody>
          <a:bodyPr/>
          <a:lstStyle/>
          <a:p>
            <a:r>
              <a:rPr kumimoji="1" lang="ja-JP" altLang="en-US" dirty="0" smtClean="0"/>
              <a:t>考察</a:t>
            </a:r>
            <a:endParaRPr kumimoji="1" lang="ja-JP" altLang="en-US" dirty="0"/>
          </a:p>
        </p:txBody>
      </p:sp>
      <p:grpSp>
        <p:nvGrpSpPr>
          <p:cNvPr id="7" name="グループ化 6"/>
          <p:cNvGrpSpPr/>
          <p:nvPr/>
        </p:nvGrpSpPr>
        <p:grpSpPr>
          <a:xfrm>
            <a:off x="829734" y="870794"/>
            <a:ext cx="11126786" cy="735743"/>
            <a:chOff x="1183744" y="1049866"/>
            <a:chExt cx="10772775" cy="735743"/>
          </a:xfrm>
        </p:grpSpPr>
        <p:sp>
          <p:nvSpPr>
            <p:cNvPr id="4" name="角丸四角形 3"/>
            <p:cNvSpPr/>
            <p:nvPr/>
          </p:nvSpPr>
          <p:spPr>
            <a:xfrm>
              <a:off x="1183744" y="1049866"/>
              <a:ext cx="10703456" cy="735743"/>
            </a:xfrm>
            <a:prstGeom prst="roundRect">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183745" y="1156127"/>
              <a:ext cx="10772774" cy="569387"/>
            </a:xfrm>
            <a:prstGeom prst="rect">
              <a:avLst/>
            </a:prstGeom>
            <a:noFill/>
          </p:spPr>
          <p:txBody>
            <a:bodyPr wrap="square" rtlCol="0">
              <a:spAutoFit/>
            </a:bodyPr>
            <a:lstStyle/>
            <a:p>
              <a:pPr lvl="0"/>
              <a:r>
                <a:rPr lang="ja-JP" altLang="en-US" sz="3100" b="1" dirty="0">
                  <a:solidFill>
                    <a:schemeClr val="bg1"/>
                  </a:solidFill>
                </a:rPr>
                <a:t>体重、</a:t>
              </a:r>
              <a:r>
                <a:rPr lang="en-US" altLang="ja-JP" sz="3100" b="1" dirty="0">
                  <a:solidFill>
                    <a:schemeClr val="bg1"/>
                  </a:solidFill>
                </a:rPr>
                <a:t>BMI</a:t>
              </a:r>
              <a:r>
                <a:rPr lang="ja-JP" altLang="en-US" sz="3100" b="1" dirty="0" err="1">
                  <a:solidFill>
                    <a:schemeClr val="bg1"/>
                  </a:solidFill>
                </a:rPr>
                <a:t>、</a:t>
              </a:r>
              <a:r>
                <a:rPr lang="ja-JP" altLang="en-US" sz="3100" b="1" dirty="0">
                  <a:solidFill>
                    <a:schemeClr val="bg1"/>
                  </a:solidFill>
                </a:rPr>
                <a:t>血清アルブミン、</a:t>
              </a:r>
              <a:r>
                <a:rPr lang="en-US" altLang="ja-JP" sz="3100" b="1" dirty="0">
                  <a:solidFill>
                    <a:schemeClr val="bg1"/>
                  </a:solidFill>
                </a:rPr>
                <a:t>CRP</a:t>
              </a:r>
              <a:r>
                <a:rPr lang="ja-JP" altLang="en-US" sz="3100" b="1" dirty="0">
                  <a:solidFill>
                    <a:schemeClr val="bg1"/>
                  </a:solidFill>
                </a:rPr>
                <a:t>では有意差はみられなかった。</a:t>
              </a:r>
            </a:p>
          </p:txBody>
        </p:sp>
      </p:grpSp>
      <p:sp>
        <p:nvSpPr>
          <p:cNvPr id="8" name="テキスト ボックス 7"/>
          <p:cNvSpPr txBox="1"/>
          <p:nvPr/>
        </p:nvSpPr>
        <p:spPr>
          <a:xfrm>
            <a:off x="1556276" y="1712798"/>
            <a:ext cx="10871200" cy="738664"/>
          </a:xfrm>
          <a:prstGeom prst="rect">
            <a:avLst/>
          </a:prstGeom>
          <a:noFill/>
        </p:spPr>
        <p:txBody>
          <a:bodyPr wrap="square" rtlCol="0">
            <a:spAutoFit/>
          </a:bodyPr>
          <a:lstStyle/>
          <a:p>
            <a:r>
              <a:rPr lang="ja-JP" altLang="en-US" sz="2400" dirty="0" smtClean="0"/>
              <a:t>・介入</a:t>
            </a:r>
            <a:r>
              <a:rPr lang="ja-JP" altLang="en-US" sz="2400" dirty="0"/>
              <a:t>期間が短い方で、</a:t>
            </a:r>
            <a:r>
              <a:rPr lang="en-US" altLang="ja-JP" sz="2400" dirty="0"/>
              <a:t>2</a:t>
            </a:r>
            <a:r>
              <a:rPr lang="ja-JP" altLang="en-US" sz="2400" dirty="0"/>
              <a:t>週間のため、体重やアルブミン値は変化が表れにくい。</a:t>
            </a:r>
            <a:endParaRPr lang="ja-JP" altLang="en-US" dirty="0"/>
          </a:p>
          <a:p>
            <a:endParaRPr kumimoji="1" lang="ja-JP" altLang="en-US" dirty="0"/>
          </a:p>
        </p:txBody>
      </p:sp>
      <p:grpSp>
        <p:nvGrpSpPr>
          <p:cNvPr id="9" name="グループ化 8"/>
          <p:cNvGrpSpPr/>
          <p:nvPr/>
        </p:nvGrpSpPr>
        <p:grpSpPr>
          <a:xfrm>
            <a:off x="827457" y="2297183"/>
            <a:ext cx="11057466" cy="735743"/>
            <a:chOff x="1183744" y="1049866"/>
            <a:chExt cx="10703456" cy="735743"/>
          </a:xfrm>
        </p:grpSpPr>
        <p:sp>
          <p:nvSpPr>
            <p:cNvPr id="10" name="角丸四角形 9"/>
            <p:cNvSpPr/>
            <p:nvPr/>
          </p:nvSpPr>
          <p:spPr>
            <a:xfrm>
              <a:off x="1183744" y="1049866"/>
              <a:ext cx="10703456" cy="735743"/>
            </a:xfrm>
            <a:prstGeom prst="roundRect">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183744" y="1156127"/>
              <a:ext cx="10330924" cy="584775"/>
            </a:xfrm>
            <a:prstGeom prst="rect">
              <a:avLst/>
            </a:prstGeom>
            <a:noFill/>
          </p:spPr>
          <p:txBody>
            <a:bodyPr wrap="square" rtlCol="0">
              <a:spAutoFit/>
            </a:bodyPr>
            <a:lstStyle/>
            <a:p>
              <a:pPr lvl="0"/>
              <a:r>
                <a:rPr lang="ja-JP" altLang="en-US" sz="3100" dirty="0">
                  <a:solidFill>
                    <a:schemeClr val="bg1"/>
                  </a:solidFill>
                </a:rPr>
                <a:t>摂取カロリーには有意差がみられた。</a:t>
              </a:r>
            </a:p>
          </p:txBody>
        </p:sp>
      </p:grpSp>
      <p:sp>
        <p:nvSpPr>
          <p:cNvPr id="12" name="テキスト ボックス 11"/>
          <p:cNvSpPr txBox="1"/>
          <p:nvPr/>
        </p:nvSpPr>
        <p:spPr>
          <a:xfrm>
            <a:off x="1556276" y="3307450"/>
            <a:ext cx="10871200" cy="1569660"/>
          </a:xfrm>
          <a:prstGeom prst="rect">
            <a:avLst/>
          </a:prstGeom>
          <a:noFill/>
        </p:spPr>
        <p:txBody>
          <a:bodyPr wrap="square" rtlCol="0">
            <a:spAutoFit/>
          </a:bodyPr>
          <a:lstStyle/>
          <a:p>
            <a:pPr lvl="0"/>
            <a:r>
              <a:rPr lang="ja-JP" altLang="en-US" sz="2400" dirty="0" smtClean="0"/>
              <a:t>・</a:t>
            </a:r>
            <a:r>
              <a:rPr lang="ja-JP" altLang="en-US" sz="2400" dirty="0"/>
              <a:t>栄養補助食品や食事提供量を調整し、摂取エネルギー量を徐々</a:t>
            </a:r>
            <a:r>
              <a:rPr lang="ja-JP" altLang="en-US" sz="2400" dirty="0" smtClean="0"/>
              <a:t>に</a:t>
            </a:r>
            <a:endParaRPr lang="en-US" altLang="ja-JP" sz="2400" dirty="0" smtClean="0"/>
          </a:p>
          <a:p>
            <a:pPr lvl="0"/>
            <a:r>
              <a:rPr lang="ja-JP" altLang="en-US" sz="2400" dirty="0"/>
              <a:t>　</a:t>
            </a:r>
            <a:r>
              <a:rPr lang="ja-JP" altLang="en-US" sz="2400" dirty="0" smtClean="0"/>
              <a:t>増加</a:t>
            </a:r>
            <a:r>
              <a:rPr lang="ja-JP" altLang="en-US" sz="2400" dirty="0"/>
              <a:t>していくことができた。</a:t>
            </a:r>
          </a:p>
          <a:p>
            <a:pPr lvl="0"/>
            <a:r>
              <a:rPr lang="ja-JP" altLang="en-US" sz="2400" dirty="0" smtClean="0"/>
              <a:t>・提供量</a:t>
            </a:r>
            <a:r>
              <a:rPr lang="ja-JP" altLang="en-US" sz="2400" dirty="0"/>
              <a:t>は変えずに、エネルギーやタンパク質量が付加できるよう</a:t>
            </a:r>
            <a:r>
              <a:rPr lang="ja-JP" altLang="en-US" sz="2400" dirty="0" smtClean="0"/>
              <a:t>に</a:t>
            </a:r>
            <a:endParaRPr lang="en-US" altLang="ja-JP" sz="2400" dirty="0" smtClean="0"/>
          </a:p>
          <a:p>
            <a:pPr lvl="0"/>
            <a:r>
              <a:rPr lang="ja-JP" altLang="en-US" sz="2400" dirty="0"/>
              <a:t>　</a:t>
            </a:r>
            <a:r>
              <a:rPr lang="ja-JP" altLang="en-US" sz="2400" dirty="0" smtClean="0"/>
              <a:t>食事</a:t>
            </a:r>
            <a:r>
              <a:rPr lang="ja-JP" altLang="en-US" sz="2400" dirty="0"/>
              <a:t>内容を調整</a:t>
            </a:r>
            <a:r>
              <a:rPr lang="ja-JP" altLang="en-US" sz="2400" dirty="0" smtClean="0"/>
              <a:t>。</a:t>
            </a:r>
            <a:endParaRPr lang="ja-JP" altLang="en-US" sz="2400" dirty="0"/>
          </a:p>
        </p:txBody>
      </p:sp>
      <p:grpSp>
        <p:nvGrpSpPr>
          <p:cNvPr id="13" name="グループ化 12"/>
          <p:cNvGrpSpPr/>
          <p:nvPr/>
        </p:nvGrpSpPr>
        <p:grpSpPr>
          <a:xfrm>
            <a:off x="827457" y="5152704"/>
            <a:ext cx="11057466" cy="735743"/>
            <a:chOff x="1183744" y="1049866"/>
            <a:chExt cx="10703456" cy="735743"/>
          </a:xfrm>
        </p:grpSpPr>
        <p:sp>
          <p:nvSpPr>
            <p:cNvPr id="14" name="角丸四角形 13"/>
            <p:cNvSpPr/>
            <p:nvPr/>
          </p:nvSpPr>
          <p:spPr>
            <a:xfrm>
              <a:off x="1183744" y="1049866"/>
              <a:ext cx="10703456" cy="735743"/>
            </a:xfrm>
            <a:prstGeom prst="roundRect">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183744" y="1156127"/>
              <a:ext cx="10703456" cy="569387"/>
            </a:xfrm>
            <a:prstGeom prst="rect">
              <a:avLst/>
            </a:prstGeom>
            <a:noFill/>
          </p:spPr>
          <p:txBody>
            <a:bodyPr wrap="square" rtlCol="0">
              <a:spAutoFit/>
            </a:bodyPr>
            <a:lstStyle/>
            <a:p>
              <a:pPr lvl="0"/>
              <a:r>
                <a:rPr lang="ja-JP" altLang="en-US" sz="3100" dirty="0">
                  <a:solidFill>
                    <a:schemeClr val="bg1"/>
                  </a:solidFill>
                </a:rPr>
                <a:t>内科の摂取エネルギー量は増加していたが、整形は減少して</a:t>
              </a:r>
              <a:r>
                <a:rPr lang="ja-JP" altLang="en-US" sz="3100" dirty="0" smtClean="0">
                  <a:solidFill>
                    <a:schemeClr val="bg1"/>
                  </a:solidFill>
                </a:rPr>
                <a:t>いた。</a:t>
              </a:r>
              <a:endParaRPr lang="ja-JP" altLang="en-US" sz="3100" dirty="0">
                <a:solidFill>
                  <a:schemeClr val="bg1"/>
                </a:solidFill>
              </a:endParaRPr>
            </a:p>
          </p:txBody>
        </p:sp>
      </p:grpSp>
      <p:sp>
        <p:nvSpPr>
          <p:cNvPr id="16" name="テキスト ボックス 15"/>
          <p:cNvSpPr txBox="1"/>
          <p:nvPr/>
        </p:nvSpPr>
        <p:spPr>
          <a:xfrm>
            <a:off x="1556276" y="6028294"/>
            <a:ext cx="10871200" cy="461665"/>
          </a:xfrm>
          <a:prstGeom prst="rect">
            <a:avLst/>
          </a:prstGeom>
          <a:noFill/>
        </p:spPr>
        <p:txBody>
          <a:bodyPr wrap="square" rtlCol="0">
            <a:spAutoFit/>
          </a:bodyPr>
          <a:lstStyle/>
          <a:p>
            <a:pPr lvl="0"/>
            <a:r>
              <a:rPr lang="ja-JP" altLang="en-US" sz="2400" dirty="0" smtClean="0"/>
              <a:t>・</a:t>
            </a:r>
            <a:r>
              <a:rPr lang="ja-JP" altLang="en-US" sz="2400" dirty="0"/>
              <a:t>整形外科患者は、術後疼痛があり、食事摂取量が低下したと考えられる。</a:t>
            </a:r>
          </a:p>
        </p:txBody>
      </p:sp>
    </p:spTree>
    <p:extLst>
      <p:ext uri="{BB962C8B-B14F-4D97-AF65-F5344CB8AC3E}">
        <p14:creationId xmlns:p14="http://schemas.microsoft.com/office/powerpoint/2010/main" val="121436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7224" y="0"/>
            <a:ext cx="10772775" cy="1658198"/>
          </a:xfrm>
        </p:spPr>
        <p:txBody>
          <a:bodyPr/>
          <a:lstStyle/>
          <a:p>
            <a:r>
              <a:rPr kumimoji="1" lang="ja-JP" altLang="en-US" dirty="0" smtClean="0"/>
              <a:t>今後の課題</a:t>
            </a:r>
            <a:endParaRPr kumimoji="1" lang="ja-JP" altLang="en-US" dirty="0"/>
          </a:p>
        </p:txBody>
      </p:sp>
      <p:graphicFrame>
        <p:nvGraphicFramePr>
          <p:cNvPr id="7" name="図表 6"/>
          <p:cNvGraphicFramePr/>
          <p:nvPr>
            <p:extLst>
              <p:ext uri="{D42A27DB-BD31-4B8C-83A1-F6EECF244321}">
                <p14:modId xmlns:p14="http://schemas.microsoft.com/office/powerpoint/2010/main" val="4063621025"/>
              </p:ext>
            </p:extLst>
          </p:nvPr>
        </p:nvGraphicFramePr>
        <p:xfrm>
          <a:off x="1160060" y="1351129"/>
          <a:ext cx="10467833" cy="518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1392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今後の課題　</a:t>
            </a:r>
            <a:r>
              <a:rPr lang="en-US" altLang="ja-JP" dirty="0" smtClean="0"/>
              <a:t/>
            </a:r>
            <a:br>
              <a:rPr lang="en-US" altLang="ja-JP" dirty="0" smtClean="0"/>
            </a:br>
            <a:r>
              <a:rPr lang="ja-JP" altLang="en-US" dirty="0" smtClean="0"/>
              <a:t>　　　　　　　　　　～</a:t>
            </a:r>
            <a:r>
              <a:rPr lang="en-US" altLang="ja-JP" dirty="0" smtClean="0"/>
              <a:t>NST</a:t>
            </a:r>
            <a:r>
              <a:rPr lang="ja-JP" altLang="en-US" dirty="0" smtClean="0"/>
              <a:t>活動の普及～</a:t>
            </a:r>
            <a:endParaRPr kumimoji="1" lang="ja-JP" altLang="en-US" dirty="0"/>
          </a:p>
        </p:txBody>
      </p:sp>
      <p:pic>
        <p:nvPicPr>
          <p:cNvPr id="4" name="コンテンツ プレースホルダー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4885655" y="3198668"/>
            <a:ext cx="2315912" cy="2689013"/>
          </a:xfrm>
        </p:spPr>
      </p:pic>
      <p:grpSp>
        <p:nvGrpSpPr>
          <p:cNvPr id="7" name="グループ化 6"/>
          <p:cNvGrpSpPr/>
          <p:nvPr/>
        </p:nvGrpSpPr>
        <p:grpSpPr>
          <a:xfrm>
            <a:off x="657224" y="2392010"/>
            <a:ext cx="2361064" cy="1475692"/>
            <a:chOff x="1883390" y="2482159"/>
            <a:chExt cx="2361064" cy="1475692"/>
          </a:xfrm>
        </p:grpSpPr>
        <p:sp>
          <p:nvSpPr>
            <p:cNvPr id="6" name="星 10 5"/>
            <p:cNvSpPr/>
            <p:nvPr/>
          </p:nvSpPr>
          <p:spPr>
            <a:xfrm>
              <a:off x="1883390" y="2482159"/>
              <a:ext cx="2361064" cy="1475692"/>
            </a:xfrm>
            <a:prstGeom prst="star1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060811" y="2854061"/>
              <a:ext cx="2006221" cy="731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併存疾患</a:t>
              </a:r>
              <a:endParaRPr kumimoji="1" lang="ja-JP" altLang="en-US" sz="3200" dirty="0">
                <a:solidFill>
                  <a:schemeClr val="tx1"/>
                </a:solidFill>
              </a:endParaRPr>
            </a:p>
          </p:txBody>
        </p:sp>
      </p:grpSp>
      <p:grpSp>
        <p:nvGrpSpPr>
          <p:cNvPr id="9" name="グループ化 8"/>
          <p:cNvGrpSpPr/>
          <p:nvPr/>
        </p:nvGrpSpPr>
        <p:grpSpPr>
          <a:xfrm>
            <a:off x="2425694" y="3867701"/>
            <a:ext cx="2361064" cy="1475692"/>
            <a:chOff x="1883390" y="2482159"/>
            <a:chExt cx="2361064" cy="1475692"/>
          </a:xfrm>
        </p:grpSpPr>
        <p:sp>
          <p:nvSpPr>
            <p:cNvPr id="10" name="星 10 9"/>
            <p:cNvSpPr/>
            <p:nvPr/>
          </p:nvSpPr>
          <p:spPr>
            <a:xfrm>
              <a:off x="1883390" y="2482159"/>
              <a:ext cx="2361064" cy="1475692"/>
            </a:xfrm>
            <a:prstGeom prst="star1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060811" y="2854061"/>
              <a:ext cx="2006221" cy="731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rPr>
                <a:t>薬剤性</a:t>
              </a:r>
              <a:endParaRPr kumimoji="1" lang="ja-JP" altLang="en-US" sz="3200" dirty="0">
                <a:solidFill>
                  <a:schemeClr val="tx1"/>
                </a:solidFill>
              </a:endParaRPr>
            </a:p>
          </p:txBody>
        </p:sp>
      </p:grpSp>
      <p:grpSp>
        <p:nvGrpSpPr>
          <p:cNvPr id="12" name="グループ化 11"/>
          <p:cNvGrpSpPr/>
          <p:nvPr/>
        </p:nvGrpSpPr>
        <p:grpSpPr>
          <a:xfrm>
            <a:off x="7300464" y="2460821"/>
            <a:ext cx="2639403" cy="1778782"/>
            <a:chOff x="1784493" y="2482158"/>
            <a:chExt cx="2639403" cy="1778782"/>
          </a:xfrm>
        </p:grpSpPr>
        <p:sp>
          <p:nvSpPr>
            <p:cNvPr id="13" name="星 10 12"/>
            <p:cNvSpPr/>
            <p:nvPr/>
          </p:nvSpPr>
          <p:spPr>
            <a:xfrm>
              <a:off x="1784493" y="2482158"/>
              <a:ext cx="2639403" cy="1778782"/>
            </a:xfrm>
            <a:prstGeom prst="star1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060811" y="2854061"/>
              <a:ext cx="2006221" cy="103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口腔</a:t>
              </a:r>
              <a:r>
                <a:rPr lang="ja-JP" altLang="en-US" sz="3200" dirty="0" smtClean="0">
                  <a:solidFill>
                    <a:schemeClr val="tx1"/>
                  </a:solidFill>
                </a:rPr>
                <a:t>機能低下</a:t>
              </a:r>
              <a:endParaRPr kumimoji="1" lang="ja-JP" altLang="en-US" sz="3200" dirty="0">
                <a:solidFill>
                  <a:schemeClr val="tx1"/>
                </a:solidFill>
              </a:endParaRPr>
            </a:p>
          </p:txBody>
        </p:sp>
      </p:grpSp>
      <p:grpSp>
        <p:nvGrpSpPr>
          <p:cNvPr id="15" name="グループ化 14"/>
          <p:cNvGrpSpPr/>
          <p:nvPr/>
        </p:nvGrpSpPr>
        <p:grpSpPr>
          <a:xfrm>
            <a:off x="9150142" y="3867701"/>
            <a:ext cx="2963333" cy="1702726"/>
            <a:chOff x="1541311" y="2392750"/>
            <a:chExt cx="2963333" cy="1702726"/>
          </a:xfrm>
        </p:grpSpPr>
        <p:sp>
          <p:nvSpPr>
            <p:cNvPr id="16" name="星 10 15"/>
            <p:cNvSpPr/>
            <p:nvPr/>
          </p:nvSpPr>
          <p:spPr>
            <a:xfrm>
              <a:off x="1541311" y="2392750"/>
              <a:ext cx="2963333" cy="1702726"/>
            </a:xfrm>
            <a:prstGeom prst="star1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883390" y="2765283"/>
              <a:ext cx="2361063" cy="1123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rPr>
                <a:t>精神心理的変化</a:t>
              </a:r>
              <a:endParaRPr kumimoji="1" lang="ja-JP" altLang="en-US" sz="3200" dirty="0">
                <a:solidFill>
                  <a:schemeClr val="tx1"/>
                </a:solidFill>
              </a:endParaRPr>
            </a:p>
          </p:txBody>
        </p:sp>
      </p:grpSp>
      <p:grpSp>
        <p:nvGrpSpPr>
          <p:cNvPr id="18" name="グループ化 17"/>
          <p:cNvGrpSpPr/>
          <p:nvPr/>
        </p:nvGrpSpPr>
        <p:grpSpPr>
          <a:xfrm>
            <a:off x="171539" y="4971490"/>
            <a:ext cx="2687015" cy="1886510"/>
            <a:chOff x="1800621" y="2241920"/>
            <a:chExt cx="2687015" cy="1886510"/>
          </a:xfrm>
        </p:grpSpPr>
        <p:sp>
          <p:nvSpPr>
            <p:cNvPr id="19" name="星 10 18"/>
            <p:cNvSpPr/>
            <p:nvPr/>
          </p:nvSpPr>
          <p:spPr>
            <a:xfrm>
              <a:off x="1800621" y="2241920"/>
              <a:ext cx="2687015" cy="1886510"/>
            </a:xfrm>
            <a:prstGeom prst="star1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027676" y="2613821"/>
              <a:ext cx="2204521" cy="12064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rPr>
                <a:t>経済的</a:t>
              </a:r>
              <a:endParaRPr lang="en-US" altLang="ja-JP" sz="3200" dirty="0" smtClean="0">
                <a:solidFill>
                  <a:schemeClr val="tx1"/>
                </a:solidFill>
              </a:endParaRPr>
            </a:p>
            <a:p>
              <a:pPr algn="ctr"/>
              <a:r>
                <a:rPr lang="ja-JP" altLang="en-US" sz="3200" dirty="0" smtClean="0">
                  <a:solidFill>
                    <a:schemeClr val="tx1"/>
                  </a:solidFill>
                </a:rPr>
                <a:t>問題</a:t>
              </a:r>
              <a:endParaRPr kumimoji="1" lang="ja-JP" altLang="en-US" sz="3200" dirty="0">
                <a:solidFill>
                  <a:schemeClr val="tx1"/>
                </a:solidFill>
              </a:endParaRPr>
            </a:p>
          </p:txBody>
        </p:sp>
      </p:grpSp>
      <p:grpSp>
        <p:nvGrpSpPr>
          <p:cNvPr id="21" name="グループ化 20"/>
          <p:cNvGrpSpPr/>
          <p:nvPr/>
        </p:nvGrpSpPr>
        <p:grpSpPr>
          <a:xfrm>
            <a:off x="7399360" y="5205769"/>
            <a:ext cx="2361064" cy="1475692"/>
            <a:chOff x="1883390" y="2482159"/>
            <a:chExt cx="2361064" cy="1475692"/>
          </a:xfrm>
        </p:grpSpPr>
        <p:sp>
          <p:nvSpPr>
            <p:cNvPr id="22" name="星 10 21"/>
            <p:cNvSpPr/>
            <p:nvPr/>
          </p:nvSpPr>
          <p:spPr>
            <a:xfrm>
              <a:off x="1883390" y="2482159"/>
              <a:ext cx="2361064" cy="1475692"/>
            </a:xfrm>
            <a:prstGeom prst="star1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2060811" y="2854061"/>
              <a:ext cx="2006221" cy="731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rPr>
                <a:t>社会的</a:t>
              </a:r>
              <a:endParaRPr lang="en-US" altLang="ja-JP" sz="3200" dirty="0" smtClean="0">
                <a:solidFill>
                  <a:schemeClr val="tx1"/>
                </a:solidFill>
              </a:endParaRPr>
            </a:p>
            <a:p>
              <a:pPr algn="ctr"/>
              <a:r>
                <a:rPr lang="ja-JP" altLang="en-US" sz="3200" dirty="0" smtClean="0">
                  <a:solidFill>
                    <a:schemeClr val="tx1"/>
                  </a:solidFill>
                </a:rPr>
                <a:t>背景</a:t>
              </a:r>
              <a:endParaRPr kumimoji="1" lang="ja-JP" altLang="en-US" sz="3200" dirty="0">
                <a:solidFill>
                  <a:schemeClr val="tx1"/>
                </a:solidFill>
              </a:endParaRPr>
            </a:p>
          </p:txBody>
        </p:sp>
      </p:grpSp>
    </p:spTree>
    <p:extLst>
      <p:ext uri="{BB962C8B-B14F-4D97-AF65-F5344CB8AC3E}">
        <p14:creationId xmlns:p14="http://schemas.microsoft.com/office/powerpoint/2010/main" val="3260926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029" y="0"/>
            <a:ext cx="10772775" cy="1658198"/>
          </a:xfrm>
        </p:spPr>
        <p:txBody>
          <a:bodyPr>
            <a:normAutofit/>
          </a:bodyPr>
          <a:lstStyle/>
          <a:p>
            <a:r>
              <a:rPr lang="ja-JP" altLang="en-US" sz="4400" dirty="0"/>
              <a:t>今後の課題　</a:t>
            </a:r>
            <a:r>
              <a:rPr lang="en-US" altLang="ja-JP" sz="4400" dirty="0"/>
              <a:t/>
            </a:r>
            <a:br>
              <a:rPr lang="en-US" altLang="ja-JP" sz="4400" dirty="0"/>
            </a:br>
            <a:r>
              <a:rPr lang="ja-JP" altLang="en-US" sz="4400" dirty="0"/>
              <a:t>　　　　　　　　　　～</a:t>
            </a:r>
            <a:r>
              <a:rPr lang="en-US" altLang="ja-JP" sz="4400" dirty="0"/>
              <a:t>NST</a:t>
            </a:r>
            <a:r>
              <a:rPr lang="ja-JP" altLang="en-US" sz="4400" dirty="0"/>
              <a:t>活動の普及～</a:t>
            </a:r>
            <a:endParaRPr kumimoji="1" lang="ja-JP" altLang="en-US" sz="4400" dirty="0"/>
          </a:p>
        </p:txBody>
      </p:sp>
      <p:sp>
        <p:nvSpPr>
          <p:cNvPr id="11" name="円/楕円 10"/>
          <p:cNvSpPr/>
          <p:nvPr/>
        </p:nvSpPr>
        <p:spPr>
          <a:xfrm>
            <a:off x="8205392" y="1167131"/>
            <a:ext cx="1843350" cy="1778000"/>
          </a:xfrm>
          <a:prstGeom prst="ellipse">
            <a:avLst/>
          </a:prstGeom>
          <a:solidFill>
            <a:srgbClr val="002060">
              <a:alpha val="19000"/>
            </a:srgbClr>
          </a:solidFill>
          <a:ln>
            <a:solidFill>
              <a:srgbClr val="00206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3335867" y="1286933"/>
            <a:ext cx="5791200" cy="557106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2511361" y="1164593"/>
            <a:ext cx="1843350" cy="1778000"/>
          </a:xfrm>
          <a:prstGeom prst="ellipse">
            <a:avLst/>
          </a:prstGeom>
          <a:solidFill>
            <a:srgbClr val="7030A0">
              <a:alpha val="19000"/>
            </a:srgbClr>
          </a:solidFill>
          <a:ln>
            <a:solidFill>
              <a:srgbClr val="7030A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8959781" y="3121662"/>
            <a:ext cx="1843350" cy="1778000"/>
          </a:xfrm>
          <a:prstGeom prst="ellipse">
            <a:avLst/>
          </a:prstGeom>
          <a:solidFill>
            <a:srgbClr val="FFFF00">
              <a:alpha val="19000"/>
            </a:srgbClr>
          </a:solidFill>
          <a:ln>
            <a:solidFill>
              <a:srgbClr val="FFFF0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1635595" y="3183466"/>
            <a:ext cx="1843350" cy="1778000"/>
          </a:xfrm>
          <a:prstGeom prst="ellipse">
            <a:avLst/>
          </a:prstGeom>
          <a:solidFill>
            <a:srgbClr val="00B0F0">
              <a:alpha val="19000"/>
            </a:srgbClr>
          </a:solidFill>
          <a:ln>
            <a:solidFill>
              <a:srgbClr val="00B0F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003222" y="5076193"/>
            <a:ext cx="1843350" cy="1778000"/>
          </a:xfrm>
          <a:prstGeom prst="ellipse">
            <a:avLst/>
          </a:prstGeom>
          <a:solidFill>
            <a:srgbClr val="F07E00">
              <a:alpha val="18824"/>
            </a:srgbClr>
          </a:solidFill>
          <a:ln>
            <a:solidFill>
              <a:srgbClr val="F07E0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7744555" y="5076193"/>
            <a:ext cx="1843350" cy="1778000"/>
          </a:xfrm>
          <a:prstGeom prst="ellipse">
            <a:avLst/>
          </a:prstGeom>
          <a:solidFill>
            <a:srgbClr val="00B050">
              <a:alpha val="19000"/>
            </a:srgbClr>
          </a:solidFill>
          <a:ln>
            <a:solidFill>
              <a:srgbClr val="00B05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5079573" y="2733465"/>
            <a:ext cx="2446866" cy="2342728"/>
          </a:xfrm>
          <a:prstGeom prst="ellipse">
            <a:avLst/>
          </a:prstGeom>
          <a:solidFill>
            <a:srgbClr val="FF0000">
              <a:alpha val="19000"/>
            </a:srgbClr>
          </a:solidFill>
          <a:ln>
            <a:solidFill>
              <a:srgbClr val="FF0000">
                <a:alpha val="1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119461" y="3489330"/>
            <a:ext cx="2390809" cy="923330"/>
          </a:xfrm>
          <a:prstGeom prst="rect">
            <a:avLst/>
          </a:prstGeom>
          <a:noFill/>
        </p:spPr>
        <p:txBody>
          <a:bodyPr wrap="square" rtlCol="0">
            <a:spAutoFit/>
          </a:bodyPr>
          <a:lstStyle/>
          <a:p>
            <a:pPr algn="ctr"/>
            <a:r>
              <a:rPr lang="ja-JP" altLang="en-US" sz="5400" b="1" dirty="0">
                <a:ln>
                  <a:solidFill>
                    <a:schemeClr val="tx1">
                      <a:lumMod val="75000"/>
                      <a:lumOff val="25000"/>
                    </a:schemeClr>
                  </a:solidFill>
                </a:ln>
                <a:solidFill>
                  <a:schemeClr val="tx1">
                    <a:lumMod val="75000"/>
                    <a:lumOff val="25000"/>
                  </a:schemeClr>
                </a:solidFill>
              </a:rPr>
              <a:t>患者</a:t>
            </a:r>
            <a:endParaRPr kumimoji="1" lang="ja-JP" altLang="en-US" sz="5400" b="1" dirty="0">
              <a:ln>
                <a:solidFill>
                  <a:schemeClr val="tx1">
                    <a:lumMod val="75000"/>
                    <a:lumOff val="25000"/>
                  </a:schemeClr>
                </a:solidFill>
              </a:ln>
              <a:solidFill>
                <a:schemeClr val="tx1">
                  <a:lumMod val="75000"/>
                  <a:lumOff val="25000"/>
                </a:schemeClr>
              </a:solidFill>
            </a:endParaRPr>
          </a:p>
        </p:txBody>
      </p:sp>
      <p:sp>
        <p:nvSpPr>
          <p:cNvPr id="24" name="テキスト ボックス 23"/>
          <p:cNvSpPr txBox="1"/>
          <p:nvPr/>
        </p:nvSpPr>
        <p:spPr>
          <a:xfrm>
            <a:off x="7975249" y="1627295"/>
            <a:ext cx="2390809" cy="830997"/>
          </a:xfrm>
          <a:prstGeom prst="rect">
            <a:avLst/>
          </a:prstGeom>
          <a:noFill/>
        </p:spPr>
        <p:txBody>
          <a:bodyPr wrap="square" rtlCol="0">
            <a:spAutoFit/>
          </a:bodyPr>
          <a:lstStyle/>
          <a:p>
            <a:pPr algn="ctr"/>
            <a:r>
              <a:rPr lang="ja-JP" altLang="en-US" sz="4800" b="1" dirty="0">
                <a:ln>
                  <a:solidFill>
                    <a:schemeClr val="tx1">
                      <a:lumMod val="75000"/>
                      <a:lumOff val="25000"/>
                    </a:schemeClr>
                  </a:solidFill>
                </a:ln>
                <a:solidFill>
                  <a:schemeClr val="tx1">
                    <a:lumMod val="75000"/>
                    <a:lumOff val="25000"/>
                  </a:schemeClr>
                </a:solidFill>
              </a:rPr>
              <a:t>医師</a:t>
            </a:r>
            <a:endParaRPr kumimoji="1" lang="ja-JP" altLang="en-US" sz="4800" b="1" dirty="0">
              <a:ln>
                <a:solidFill>
                  <a:schemeClr val="tx1">
                    <a:lumMod val="75000"/>
                    <a:lumOff val="25000"/>
                  </a:schemeClr>
                </a:solidFill>
              </a:ln>
              <a:solidFill>
                <a:schemeClr val="tx1">
                  <a:lumMod val="75000"/>
                  <a:lumOff val="25000"/>
                </a:schemeClr>
              </a:solidFill>
            </a:endParaRPr>
          </a:p>
        </p:txBody>
      </p:sp>
      <p:sp>
        <p:nvSpPr>
          <p:cNvPr id="25" name="テキスト ボックス 24"/>
          <p:cNvSpPr txBox="1"/>
          <p:nvPr/>
        </p:nvSpPr>
        <p:spPr>
          <a:xfrm>
            <a:off x="8731977" y="3577598"/>
            <a:ext cx="2390809" cy="830997"/>
          </a:xfrm>
          <a:prstGeom prst="rect">
            <a:avLst/>
          </a:prstGeom>
          <a:noFill/>
        </p:spPr>
        <p:txBody>
          <a:bodyPr wrap="square" rtlCol="0">
            <a:spAutoFit/>
          </a:bodyPr>
          <a:lstStyle/>
          <a:p>
            <a:pPr algn="ctr"/>
            <a:r>
              <a:rPr lang="ja-JP" altLang="en-US" sz="4800" b="1" dirty="0">
                <a:ln>
                  <a:solidFill>
                    <a:schemeClr val="tx1">
                      <a:lumMod val="75000"/>
                      <a:lumOff val="25000"/>
                    </a:schemeClr>
                  </a:solidFill>
                </a:ln>
                <a:solidFill>
                  <a:schemeClr val="tx1">
                    <a:lumMod val="75000"/>
                    <a:lumOff val="25000"/>
                  </a:schemeClr>
                </a:solidFill>
              </a:rPr>
              <a:t>看護師</a:t>
            </a:r>
            <a:endParaRPr kumimoji="1" lang="ja-JP" altLang="en-US" sz="4800" b="1" dirty="0">
              <a:ln>
                <a:solidFill>
                  <a:schemeClr val="tx1">
                    <a:lumMod val="75000"/>
                    <a:lumOff val="25000"/>
                  </a:schemeClr>
                </a:solidFill>
              </a:ln>
              <a:solidFill>
                <a:schemeClr val="tx1">
                  <a:lumMod val="75000"/>
                  <a:lumOff val="25000"/>
                </a:schemeClr>
              </a:solidFill>
            </a:endParaRPr>
          </a:p>
        </p:txBody>
      </p:sp>
      <p:sp>
        <p:nvSpPr>
          <p:cNvPr id="26" name="テキスト ボックス 25"/>
          <p:cNvSpPr txBox="1"/>
          <p:nvPr/>
        </p:nvSpPr>
        <p:spPr>
          <a:xfrm>
            <a:off x="7470825" y="5532129"/>
            <a:ext cx="2390809" cy="830997"/>
          </a:xfrm>
          <a:prstGeom prst="rect">
            <a:avLst/>
          </a:prstGeom>
          <a:noFill/>
        </p:spPr>
        <p:txBody>
          <a:bodyPr wrap="square" rtlCol="0">
            <a:spAutoFit/>
          </a:bodyPr>
          <a:lstStyle/>
          <a:p>
            <a:pPr algn="ctr"/>
            <a:r>
              <a:rPr kumimoji="1" lang="ja-JP" altLang="en-US" sz="4800" b="1" dirty="0" smtClean="0">
                <a:ln>
                  <a:solidFill>
                    <a:schemeClr val="tx1">
                      <a:lumMod val="75000"/>
                      <a:lumOff val="25000"/>
                    </a:schemeClr>
                  </a:solidFill>
                </a:ln>
                <a:solidFill>
                  <a:schemeClr val="tx1">
                    <a:lumMod val="75000"/>
                    <a:lumOff val="25000"/>
                  </a:schemeClr>
                </a:solidFill>
              </a:rPr>
              <a:t>薬剤師</a:t>
            </a:r>
            <a:endParaRPr kumimoji="1" lang="ja-JP" altLang="en-US" sz="4800" b="1" dirty="0">
              <a:ln>
                <a:solidFill>
                  <a:schemeClr val="tx1">
                    <a:lumMod val="75000"/>
                    <a:lumOff val="25000"/>
                  </a:schemeClr>
                </a:solidFill>
              </a:ln>
              <a:solidFill>
                <a:schemeClr val="tx1">
                  <a:lumMod val="75000"/>
                  <a:lumOff val="25000"/>
                </a:schemeClr>
              </a:solidFill>
            </a:endParaRPr>
          </a:p>
        </p:txBody>
      </p:sp>
      <p:sp>
        <p:nvSpPr>
          <p:cNvPr id="27" name="テキスト ボックス 26"/>
          <p:cNvSpPr txBox="1"/>
          <p:nvPr/>
        </p:nvSpPr>
        <p:spPr>
          <a:xfrm>
            <a:off x="2353269" y="5551598"/>
            <a:ext cx="3338999" cy="830997"/>
          </a:xfrm>
          <a:prstGeom prst="rect">
            <a:avLst/>
          </a:prstGeom>
          <a:noFill/>
        </p:spPr>
        <p:txBody>
          <a:bodyPr wrap="square" rtlCol="0">
            <a:spAutoFit/>
          </a:bodyPr>
          <a:lstStyle/>
          <a:p>
            <a:pPr algn="ctr"/>
            <a:r>
              <a:rPr lang="ja-JP" altLang="en-US" sz="4800" b="1" dirty="0">
                <a:ln>
                  <a:solidFill>
                    <a:schemeClr val="tx1">
                      <a:lumMod val="75000"/>
                      <a:lumOff val="25000"/>
                    </a:schemeClr>
                  </a:solidFill>
                </a:ln>
                <a:solidFill>
                  <a:schemeClr val="tx1">
                    <a:lumMod val="75000"/>
                    <a:lumOff val="25000"/>
                  </a:schemeClr>
                </a:solidFill>
              </a:rPr>
              <a:t>管理栄養士</a:t>
            </a:r>
            <a:endParaRPr kumimoji="1" lang="ja-JP" altLang="en-US" sz="4800" b="1" dirty="0">
              <a:ln>
                <a:solidFill>
                  <a:schemeClr val="tx1">
                    <a:lumMod val="75000"/>
                    <a:lumOff val="25000"/>
                  </a:schemeClr>
                </a:solidFill>
              </a:ln>
              <a:solidFill>
                <a:schemeClr val="tx1">
                  <a:lumMod val="75000"/>
                  <a:lumOff val="25000"/>
                </a:schemeClr>
              </a:solidFill>
            </a:endParaRPr>
          </a:p>
        </p:txBody>
      </p:sp>
      <p:sp>
        <p:nvSpPr>
          <p:cNvPr id="28" name="テキスト ボックス 27"/>
          <p:cNvSpPr txBox="1"/>
          <p:nvPr/>
        </p:nvSpPr>
        <p:spPr>
          <a:xfrm>
            <a:off x="1384195" y="3661636"/>
            <a:ext cx="2390809" cy="830997"/>
          </a:xfrm>
          <a:prstGeom prst="rect">
            <a:avLst/>
          </a:prstGeom>
          <a:noFill/>
        </p:spPr>
        <p:txBody>
          <a:bodyPr wrap="square" rtlCol="0">
            <a:spAutoFit/>
          </a:bodyPr>
          <a:lstStyle/>
          <a:p>
            <a:pPr algn="ctr"/>
            <a:r>
              <a:rPr lang="ja-JP" altLang="en-US" sz="4800" b="1" dirty="0">
                <a:ln>
                  <a:solidFill>
                    <a:schemeClr val="tx1">
                      <a:lumMod val="75000"/>
                      <a:lumOff val="25000"/>
                    </a:schemeClr>
                  </a:solidFill>
                </a:ln>
                <a:solidFill>
                  <a:schemeClr val="tx1">
                    <a:lumMod val="75000"/>
                    <a:lumOff val="25000"/>
                  </a:schemeClr>
                </a:solidFill>
              </a:rPr>
              <a:t>リハビリ</a:t>
            </a:r>
            <a:endParaRPr kumimoji="1" lang="ja-JP" altLang="en-US" sz="4800" b="1" dirty="0">
              <a:ln>
                <a:solidFill>
                  <a:schemeClr val="tx1">
                    <a:lumMod val="75000"/>
                    <a:lumOff val="25000"/>
                  </a:schemeClr>
                </a:solidFill>
              </a:ln>
              <a:solidFill>
                <a:schemeClr val="tx1">
                  <a:lumMod val="75000"/>
                  <a:lumOff val="25000"/>
                </a:schemeClr>
              </a:solidFill>
            </a:endParaRPr>
          </a:p>
        </p:txBody>
      </p:sp>
      <p:sp>
        <p:nvSpPr>
          <p:cNvPr id="30" name="テキスト ボックス 29"/>
          <p:cNvSpPr txBox="1"/>
          <p:nvPr/>
        </p:nvSpPr>
        <p:spPr>
          <a:xfrm>
            <a:off x="2237631" y="1627294"/>
            <a:ext cx="2390809" cy="830997"/>
          </a:xfrm>
          <a:prstGeom prst="rect">
            <a:avLst/>
          </a:prstGeom>
          <a:noFill/>
        </p:spPr>
        <p:txBody>
          <a:bodyPr wrap="square" rtlCol="0">
            <a:spAutoFit/>
          </a:bodyPr>
          <a:lstStyle/>
          <a:p>
            <a:pPr algn="ctr"/>
            <a:r>
              <a:rPr lang="en-US" altLang="ja-JP" sz="4800" b="1" dirty="0">
                <a:ln>
                  <a:solidFill>
                    <a:schemeClr val="tx1">
                      <a:lumMod val="75000"/>
                      <a:lumOff val="25000"/>
                    </a:schemeClr>
                  </a:solidFill>
                </a:ln>
                <a:solidFill>
                  <a:schemeClr val="tx1">
                    <a:lumMod val="75000"/>
                    <a:lumOff val="25000"/>
                  </a:schemeClr>
                </a:solidFill>
              </a:rPr>
              <a:t>MSW</a:t>
            </a:r>
            <a:endParaRPr kumimoji="1" lang="ja-JP" altLang="en-US" sz="4800" b="1" dirty="0">
              <a:ln>
                <a:solidFill>
                  <a:schemeClr val="tx1">
                    <a:lumMod val="75000"/>
                    <a:lumOff val="25000"/>
                  </a:schemeClr>
                </a:solidFill>
              </a:ln>
              <a:solidFill>
                <a:schemeClr val="tx1">
                  <a:lumMod val="75000"/>
                  <a:lumOff val="25000"/>
                </a:schemeClr>
              </a:solidFill>
            </a:endParaRPr>
          </a:p>
        </p:txBody>
      </p:sp>
    </p:spTree>
    <p:extLst>
      <p:ext uri="{BB962C8B-B14F-4D97-AF65-F5344CB8AC3E}">
        <p14:creationId xmlns:p14="http://schemas.microsoft.com/office/powerpoint/2010/main" val="1548498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7224" y="59275"/>
            <a:ext cx="10772775" cy="1658198"/>
          </a:xfrm>
        </p:spPr>
        <p:txBody>
          <a:bodyPr/>
          <a:lstStyle/>
          <a:p>
            <a:r>
              <a:rPr lang="ja-JP" altLang="en-US" dirty="0"/>
              <a:t>今後の課題　</a:t>
            </a:r>
            <a:r>
              <a:rPr lang="en-US" altLang="ja-JP" dirty="0"/>
              <a:t/>
            </a:r>
            <a:br>
              <a:rPr lang="en-US" altLang="ja-JP" dirty="0"/>
            </a:br>
            <a:r>
              <a:rPr lang="ja-JP" altLang="en-US" dirty="0"/>
              <a:t>　　　～個別化した栄養サポート～</a:t>
            </a:r>
            <a:endParaRPr kumimoji="1" lang="ja-JP" altLang="en-US" dirty="0"/>
          </a:p>
        </p:txBody>
      </p:sp>
      <p:pic>
        <p:nvPicPr>
          <p:cNvPr id="4" name="コンテンツ プレースホルダー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278828" y="1661235"/>
            <a:ext cx="4359971" cy="5002495"/>
          </a:xfrm>
        </p:spPr>
      </p:pic>
      <p:sp>
        <p:nvSpPr>
          <p:cNvPr id="5" name="テキスト ボックス 4"/>
          <p:cNvSpPr txBox="1"/>
          <p:nvPr/>
        </p:nvSpPr>
        <p:spPr>
          <a:xfrm>
            <a:off x="6043611" y="5740400"/>
            <a:ext cx="5520267" cy="923330"/>
          </a:xfrm>
          <a:prstGeom prst="rect">
            <a:avLst/>
          </a:prstGeom>
          <a:noFill/>
        </p:spPr>
        <p:txBody>
          <a:bodyPr wrap="square" rtlCol="0">
            <a:spAutoFit/>
          </a:bodyPr>
          <a:lstStyle/>
          <a:p>
            <a:r>
              <a:rPr kumimoji="1" lang="en-US" altLang="ja-JP" dirty="0" err="1" smtClean="0"/>
              <a:t>Schuetz</a:t>
            </a:r>
            <a:r>
              <a:rPr kumimoji="1" lang="en-US" altLang="ja-JP" dirty="0" smtClean="0"/>
              <a:t> P, et al : </a:t>
            </a:r>
            <a:r>
              <a:rPr kumimoji="1" lang="en-US" altLang="ja-JP" dirty="0" err="1" smtClean="0"/>
              <a:t>Individualised</a:t>
            </a:r>
            <a:r>
              <a:rPr kumimoji="1" lang="en-US" altLang="ja-JP" dirty="0" smtClean="0"/>
              <a:t> nutritional support in medical inpatients at nutritional risk : a randomized </a:t>
            </a:r>
            <a:r>
              <a:rPr kumimoji="1" lang="en-US" altLang="ja-JP" dirty="0" err="1" smtClean="0"/>
              <a:t>clini-cal</a:t>
            </a:r>
            <a:r>
              <a:rPr kumimoji="1" lang="en-US" altLang="ja-JP" dirty="0" smtClean="0"/>
              <a:t> trial. Lancet 393 :  2312-2321 . 2019</a:t>
            </a:r>
            <a:endParaRPr kumimoji="1" lang="ja-JP" altLang="en-US" dirty="0"/>
          </a:p>
        </p:txBody>
      </p:sp>
    </p:spTree>
    <p:extLst>
      <p:ext uri="{BB962C8B-B14F-4D97-AF65-F5344CB8AC3E}">
        <p14:creationId xmlns:p14="http://schemas.microsoft.com/office/powerpoint/2010/main" val="3641256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7224" y="21856"/>
            <a:ext cx="10772775" cy="1658198"/>
          </a:xfrm>
        </p:spPr>
        <p:txBody>
          <a:bodyPr/>
          <a:lstStyle/>
          <a:p>
            <a:r>
              <a:rPr lang="ja-JP" altLang="en-US" dirty="0"/>
              <a:t>今後の課題　</a:t>
            </a:r>
            <a:r>
              <a:rPr lang="en-US" altLang="ja-JP" dirty="0"/>
              <a:t/>
            </a:r>
            <a:br>
              <a:rPr lang="en-US" altLang="ja-JP" dirty="0"/>
            </a:br>
            <a:r>
              <a:rPr lang="ja-JP" altLang="en-US" dirty="0"/>
              <a:t>　　　～個別化した栄養サポート～</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490570186"/>
              </p:ext>
            </p:extLst>
          </p:nvPr>
        </p:nvGraphicFramePr>
        <p:xfrm>
          <a:off x="124352" y="1524000"/>
          <a:ext cx="12067648"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7852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2079689" y="1522314"/>
            <a:ext cx="8455953" cy="5505020"/>
          </a:xfrm>
        </p:spPr>
      </p:pic>
      <p:sp>
        <p:nvSpPr>
          <p:cNvPr id="2" name="タイトル 1"/>
          <p:cNvSpPr>
            <a:spLocks noGrp="1"/>
          </p:cNvSpPr>
          <p:nvPr>
            <p:ph type="title"/>
          </p:nvPr>
        </p:nvSpPr>
        <p:spPr>
          <a:xfrm>
            <a:off x="657224" y="25409"/>
            <a:ext cx="10772775" cy="1658198"/>
          </a:xfrm>
        </p:spPr>
        <p:txBody>
          <a:bodyPr/>
          <a:lstStyle/>
          <a:p>
            <a:r>
              <a:rPr lang="ja-JP" altLang="en-US" dirty="0"/>
              <a:t>今後の課題　</a:t>
            </a:r>
            <a:r>
              <a:rPr lang="en-US" altLang="ja-JP" dirty="0"/>
              <a:t/>
            </a:r>
            <a:br>
              <a:rPr lang="en-US" altLang="ja-JP" dirty="0"/>
            </a:br>
            <a:r>
              <a:rPr lang="ja-JP" altLang="en-US" dirty="0"/>
              <a:t>　　　</a:t>
            </a:r>
            <a:r>
              <a:rPr lang="ja-JP" altLang="en-US" dirty="0" smtClean="0"/>
              <a:t>　　　　　　　～</a:t>
            </a:r>
            <a:r>
              <a:rPr lang="ja-JP" altLang="en-US" dirty="0"/>
              <a:t>栄養管理方法</a:t>
            </a:r>
            <a:r>
              <a:rPr lang="ja-JP" altLang="en-US" dirty="0" smtClean="0"/>
              <a:t>～</a:t>
            </a:r>
            <a:endParaRPr kumimoji="1" lang="ja-JP" altLang="en-US" dirty="0"/>
          </a:p>
        </p:txBody>
      </p:sp>
      <p:sp>
        <p:nvSpPr>
          <p:cNvPr id="5" name="テキスト ボックス 4"/>
          <p:cNvSpPr txBox="1"/>
          <p:nvPr/>
        </p:nvSpPr>
        <p:spPr>
          <a:xfrm>
            <a:off x="2099733" y="3403600"/>
            <a:ext cx="8415867" cy="1446550"/>
          </a:xfrm>
          <a:prstGeom prst="rect">
            <a:avLst/>
          </a:prstGeom>
          <a:noFill/>
        </p:spPr>
        <p:txBody>
          <a:bodyPr wrap="square" rtlCol="0">
            <a:spAutoFit/>
          </a:bodyPr>
          <a:lstStyle/>
          <a:p>
            <a:pPr algn="ctr"/>
            <a:r>
              <a:rPr lang="en-US" altLang="ja-JP" sz="4400" b="1" dirty="0">
                <a:solidFill>
                  <a:srgbClr val="FF0000"/>
                </a:solidFill>
              </a:rPr>
              <a:t>If</a:t>
            </a:r>
            <a:r>
              <a:rPr kumimoji="1" lang="en-US" altLang="ja-JP" sz="4400" b="1" dirty="0" smtClean="0">
                <a:solidFill>
                  <a:srgbClr val="FF0000"/>
                </a:solidFill>
              </a:rPr>
              <a:t> the gut works, use </a:t>
            </a:r>
            <a:r>
              <a:rPr lang="ja-JP" altLang="en-US" sz="4400" b="1" dirty="0" smtClean="0">
                <a:solidFill>
                  <a:srgbClr val="FF0000"/>
                </a:solidFill>
              </a:rPr>
              <a:t> </a:t>
            </a:r>
            <a:r>
              <a:rPr lang="en-US" altLang="ja-JP" sz="4400" b="1" dirty="0" smtClean="0">
                <a:solidFill>
                  <a:srgbClr val="FF0000"/>
                </a:solidFill>
              </a:rPr>
              <a:t>it!</a:t>
            </a:r>
          </a:p>
          <a:p>
            <a:pPr algn="ctr"/>
            <a:r>
              <a:rPr lang="ja-JP" altLang="en-US" sz="4400" b="1" dirty="0">
                <a:solidFill>
                  <a:srgbClr val="FF0000"/>
                </a:solidFill>
              </a:rPr>
              <a:t>腸</a:t>
            </a:r>
            <a:r>
              <a:rPr lang="ja-JP" altLang="en-US" sz="4400" b="1" dirty="0" smtClean="0">
                <a:solidFill>
                  <a:srgbClr val="FF0000"/>
                </a:solidFill>
              </a:rPr>
              <a:t>が使えるなら、腸を使おう！</a:t>
            </a:r>
            <a:endParaRPr kumimoji="1" lang="en-US" altLang="ja-JP" sz="4400" b="1" dirty="0" smtClean="0">
              <a:solidFill>
                <a:srgbClr val="FF0000"/>
              </a:solidFill>
            </a:endParaRPr>
          </a:p>
        </p:txBody>
      </p:sp>
      <p:sp>
        <p:nvSpPr>
          <p:cNvPr id="3" name="テキスト ボックス 2"/>
          <p:cNvSpPr txBox="1"/>
          <p:nvPr/>
        </p:nvSpPr>
        <p:spPr>
          <a:xfrm>
            <a:off x="8406809" y="6023889"/>
            <a:ext cx="3785191" cy="646331"/>
          </a:xfrm>
          <a:prstGeom prst="rect">
            <a:avLst/>
          </a:prstGeom>
          <a:noFill/>
          <a:ln>
            <a:noFill/>
          </a:ln>
        </p:spPr>
        <p:txBody>
          <a:bodyPr wrap="square" rtlCol="0">
            <a:spAutoFit/>
          </a:bodyPr>
          <a:lstStyle/>
          <a:p>
            <a:r>
              <a:rPr kumimoji="1" lang="en-US" altLang="ja-JP" sz="1200" dirty="0" smtClean="0"/>
              <a:t>ASPEN</a:t>
            </a:r>
            <a:r>
              <a:rPr kumimoji="1" lang="ja-JP" altLang="en-US" sz="1200" dirty="0" smtClean="0"/>
              <a:t>　</a:t>
            </a:r>
            <a:r>
              <a:rPr kumimoji="1" lang="en-US" altLang="ja-JP" sz="1200" dirty="0" smtClean="0"/>
              <a:t>Board</a:t>
            </a:r>
            <a:r>
              <a:rPr kumimoji="1" lang="ja-JP" altLang="en-US" sz="1200" dirty="0" smtClean="0"/>
              <a:t>　</a:t>
            </a:r>
            <a:r>
              <a:rPr kumimoji="1" lang="en-US" altLang="ja-JP" sz="1200" dirty="0" smtClean="0"/>
              <a:t>of  Directors and the Clinical Guidelines Task Force :  JPEN J </a:t>
            </a:r>
            <a:r>
              <a:rPr kumimoji="1" lang="en-US" altLang="ja-JP" sz="1200" dirty="0" err="1" smtClean="0"/>
              <a:t>Parenter</a:t>
            </a:r>
            <a:r>
              <a:rPr kumimoji="1" lang="en-US" altLang="ja-JP" sz="1200" dirty="0" smtClean="0"/>
              <a:t> Enteral </a:t>
            </a:r>
            <a:r>
              <a:rPr kumimoji="1" lang="en-US" altLang="ja-JP" sz="1200" dirty="0" err="1" smtClean="0"/>
              <a:t>Nutr</a:t>
            </a:r>
            <a:r>
              <a:rPr kumimoji="1" lang="en-US" altLang="ja-JP" sz="1200" dirty="0" smtClean="0"/>
              <a:t> 26 (1 </a:t>
            </a:r>
            <a:r>
              <a:rPr kumimoji="1" lang="en-US" altLang="ja-JP" sz="1200" dirty="0" err="1" smtClean="0"/>
              <a:t>suppl</a:t>
            </a:r>
            <a:r>
              <a:rPr kumimoji="1" lang="en-US" altLang="ja-JP" sz="1200" dirty="0" smtClean="0"/>
              <a:t>) : 1SA-138SA, 2002 </a:t>
            </a:r>
            <a:endParaRPr kumimoji="1" lang="ja-JP" altLang="en-US" sz="1200" dirty="0"/>
          </a:p>
        </p:txBody>
      </p:sp>
    </p:spTree>
    <p:extLst>
      <p:ext uri="{BB962C8B-B14F-4D97-AF65-F5344CB8AC3E}">
        <p14:creationId xmlns:p14="http://schemas.microsoft.com/office/powerpoint/2010/main" val="243996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7224" y="160873"/>
            <a:ext cx="10772775" cy="1658198"/>
          </a:xfrm>
        </p:spPr>
        <p:txBody>
          <a:bodyPr/>
          <a:lstStyle/>
          <a:p>
            <a:r>
              <a:rPr lang="ja-JP" altLang="en-US" dirty="0" smtClean="0"/>
              <a:t>まとめ</a:t>
            </a: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153446" y="1819071"/>
            <a:ext cx="7343798" cy="4888750"/>
          </a:xfrm>
        </p:spPr>
      </p:pic>
      <p:sp>
        <p:nvSpPr>
          <p:cNvPr id="3" name="テキスト ボックス 2"/>
          <p:cNvSpPr txBox="1"/>
          <p:nvPr/>
        </p:nvSpPr>
        <p:spPr>
          <a:xfrm>
            <a:off x="7315200" y="5784491"/>
            <a:ext cx="4876800" cy="923330"/>
          </a:xfrm>
          <a:prstGeom prst="rect">
            <a:avLst/>
          </a:prstGeom>
          <a:noFill/>
        </p:spPr>
        <p:txBody>
          <a:bodyPr wrap="square" rtlCol="0">
            <a:spAutoFit/>
          </a:bodyPr>
          <a:lstStyle/>
          <a:p>
            <a:r>
              <a:rPr kumimoji="1" lang="en-US" altLang="ja-JP" dirty="0" err="1" smtClean="0"/>
              <a:t>Kagamsky</a:t>
            </a:r>
            <a:r>
              <a:rPr kumimoji="1" lang="en-US" altLang="ja-JP" dirty="0" smtClean="0"/>
              <a:t> N, et al : Poor nutritional habits are predictors of poor outcome in very old hospitalized patients. Am J </a:t>
            </a:r>
            <a:r>
              <a:rPr kumimoji="1" lang="en-US" altLang="ja-JP" dirty="0" err="1" smtClean="0"/>
              <a:t>Clin</a:t>
            </a:r>
            <a:r>
              <a:rPr kumimoji="1" lang="en-US" altLang="ja-JP" dirty="0" smtClean="0"/>
              <a:t> </a:t>
            </a:r>
            <a:r>
              <a:rPr kumimoji="1" lang="en-US" altLang="ja-JP" dirty="0" err="1" smtClean="0"/>
              <a:t>Nutr</a:t>
            </a:r>
            <a:r>
              <a:rPr kumimoji="1" lang="en-US" altLang="ja-JP" dirty="0" smtClean="0"/>
              <a:t> 82 : 784-791,2005 </a:t>
            </a:r>
            <a:endParaRPr kumimoji="1" lang="ja-JP" altLang="en-US" dirty="0"/>
          </a:p>
        </p:txBody>
      </p:sp>
    </p:spTree>
    <p:extLst>
      <p:ext uri="{BB962C8B-B14F-4D97-AF65-F5344CB8AC3E}">
        <p14:creationId xmlns:p14="http://schemas.microsoft.com/office/powerpoint/2010/main" val="9841658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656" y="-388198"/>
            <a:ext cx="10772775" cy="1658198"/>
          </a:xfrm>
        </p:spPr>
        <p:txBody>
          <a:bodyPr>
            <a:normAutofit/>
          </a:bodyPr>
          <a:lstStyle/>
          <a:p>
            <a:r>
              <a:rPr kumimoji="1" lang="ja-JP" altLang="en-US" sz="4800" dirty="0" smtClean="0"/>
              <a:t>参考文献</a:t>
            </a:r>
            <a:endParaRPr kumimoji="1" lang="ja-JP" altLang="en-US" sz="4800" dirty="0"/>
          </a:p>
        </p:txBody>
      </p:sp>
      <p:sp>
        <p:nvSpPr>
          <p:cNvPr id="3" name="コンテンツ プレースホルダー 2"/>
          <p:cNvSpPr>
            <a:spLocks noGrp="1"/>
          </p:cNvSpPr>
          <p:nvPr>
            <p:ph idx="1"/>
          </p:nvPr>
        </p:nvSpPr>
        <p:spPr>
          <a:xfrm>
            <a:off x="676656" y="1270000"/>
            <a:ext cx="11515344" cy="5588000"/>
          </a:xfrm>
        </p:spPr>
        <p:txBody>
          <a:bodyPr>
            <a:normAutofit fontScale="92500" lnSpcReduction="10000"/>
          </a:bodyPr>
          <a:lstStyle/>
          <a:p>
            <a:r>
              <a:rPr lang="en-US" altLang="ja-JP" sz="1200" dirty="0" err="1"/>
              <a:t>Schuetz</a:t>
            </a:r>
            <a:r>
              <a:rPr lang="en-US" altLang="ja-JP" sz="1200" dirty="0"/>
              <a:t> P, et al : </a:t>
            </a:r>
            <a:r>
              <a:rPr lang="en-US" altLang="ja-JP" sz="1200" dirty="0" err="1"/>
              <a:t>Individualised</a:t>
            </a:r>
            <a:r>
              <a:rPr lang="en-US" altLang="ja-JP" sz="1200" dirty="0"/>
              <a:t> nutritional support in medical inpatients at nutritional risk : a randomized </a:t>
            </a:r>
            <a:r>
              <a:rPr lang="en-US" altLang="ja-JP" sz="1200" dirty="0" err="1"/>
              <a:t>clini-cal</a:t>
            </a:r>
            <a:r>
              <a:rPr lang="en-US" altLang="ja-JP" sz="1200" dirty="0"/>
              <a:t> trial. Lancet 393 :  2312-2321 . 2019</a:t>
            </a:r>
            <a:endParaRPr lang="ja-JP" altLang="en-US" sz="1200" dirty="0"/>
          </a:p>
          <a:p>
            <a:endParaRPr kumimoji="1" lang="en-US" altLang="ja-JP" sz="1200" dirty="0" smtClean="0"/>
          </a:p>
          <a:p>
            <a:r>
              <a:rPr lang="en-US" altLang="ja-JP" sz="1200" dirty="0" err="1"/>
              <a:t>Kagamsky</a:t>
            </a:r>
            <a:r>
              <a:rPr lang="en-US" altLang="ja-JP" sz="1200" dirty="0"/>
              <a:t> N, et al : Poor nutritional habits are predictors of poor outcome in very old hospitalized patients. Am J </a:t>
            </a:r>
            <a:r>
              <a:rPr lang="en-US" altLang="ja-JP" sz="1200" dirty="0" err="1"/>
              <a:t>Clin</a:t>
            </a:r>
            <a:r>
              <a:rPr lang="en-US" altLang="ja-JP" sz="1200" dirty="0"/>
              <a:t> </a:t>
            </a:r>
            <a:r>
              <a:rPr lang="en-US" altLang="ja-JP" sz="1200" dirty="0" err="1"/>
              <a:t>Nutr</a:t>
            </a:r>
            <a:r>
              <a:rPr lang="en-US" altLang="ja-JP" sz="1200" dirty="0"/>
              <a:t> 82 : 784-791,2005 </a:t>
            </a:r>
            <a:endParaRPr lang="en-US" altLang="ja-JP" sz="1200" dirty="0" smtClean="0"/>
          </a:p>
          <a:p>
            <a:endParaRPr lang="en-US" altLang="ja-JP" sz="1200" dirty="0"/>
          </a:p>
          <a:p>
            <a:r>
              <a:rPr lang="en-US" altLang="ja-JP" sz="1200" dirty="0"/>
              <a:t>ASPEN</a:t>
            </a:r>
            <a:r>
              <a:rPr lang="ja-JP" altLang="en-US" sz="1200" dirty="0"/>
              <a:t>　</a:t>
            </a:r>
            <a:r>
              <a:rPr lang="en-US" altLang="ja-JP" sz="1200" dirty="0"/>
              <a:t>Board</a:t>
            </a:r>
            <a:r>
              <a:rPr lang="ja-JP" altLang="en-US" sz="1200" dirty="0"/>
              <a:t>　</a:t>
            </a:r>
            <a:r>
              <a:rPr lang="en-US" altLang="ja-JP" sz="1200" dirty="0"/>
              <a:t>of  Directors and the Clinical Guidelines Task Force :  JPEN J </a:t>
            </a:r>
            <a:r>
              <a:rPr lang="en-US" altLang="ja-JP" sz="1200" dirty="0" err="1"/>
              <a:t>Parenter</a:t>
            </a:r>
            <a:r>
              <a:rPr lang="en-US" altLang="ja-JP" sz="1200" dirty="0"/>
              <a:t> Enteral </a:t>
            </a:r>
            <a:r>
              <a:rPr lang="en-US" altLang="ja-JP" sz="1200" dirty="0" err="1"/>
              <a:t>Nutr</a:t>
            </a:r>
            <a:r>
              <a:rPr lang="en-US" altLang="ja-JP" sz="1200" dirty="0"/>
              <a:t> 26 (1 </a:t>
            </a:r>
            <a:r>
              <a:rPr lang="en-US" altLang="ja-JP" sz="1200" dirty="0" err="1"/>
              <a:t>suppl</a:t>
            </a:r>
            <a:r>
              <a:rPr lang="en-US" altLang="ja-JP" sz="1200" dirty="0"/>
              <a:t>) : 1SA-138SA, 2002 </a:t>
            </a:r>
            <a:endParaRPr lang="en-US" altLang="ja-JP" sz="1200" dirty="0" smtClean="0"/>
          </a:p>
          <a:p>
            <a:endParaRPr kumimoji="1" lang="en-US" altLang="ja-JP" sz="1200" dirty="0" smtClean="0"/>
          </a:p>
          <a:p>
            <a:r>
              <a:rPr lang="ja-JP" altLang="en-US" sz="1200" dirty="0"/>
              <a:t>高齢</a:t>
            </a:r>
            <a:r>
              <a:rPr lang="ja-JP" altLang="en-US" sz="1200" dirty="0" smtClean="0"/>
              <a:t>入院患者に対する栄養サポートの重要性　前田　圭介　日本内科学会雑誌　</a:t>
            </a:r>
            <a:r>
              <a:rPr lang="en-US" altLang="ja-JP" sz="1200" dirty="0" smtClean="0"/>
              <a:t>110</a:t>
            </a:r>
            <a:r>
              <a:rPr lang="ja-JP" altLang="en-US" sz="1200" dirty="0" smtClean="0"/>
              <a:t>巻　</a:t>
            </a:r>
            <a:r>
              <a:rPr lang="en-US" altLang="ja-JP" sz="1200" dirty="0" smtClean="0"/>
              <a:t>6</a:t>
            </a:r>
            <a:r>
              <a:rPr lang="ja-JP" altLang="en-US" sz="1200" dirty="0" smtClean="0"/>
              <a:t>号　</a:t>
            </a:r>
            <a:r>
              <a:rPr lang="en-US" altLang="ja-JP" sz="1200" dirty="0" smtClean="0"/>
              <a:t>1184-1192</a:t>
            </a:r>
          </a:p>
          <a:p>
            <a:endParaRPr kumimoji="1" lang="en-US" altLang="ja-JP" sz="1200" dirty="0"/>
          </a:p>
          <a:p>
            <a:r>
              <a:rPr lang="ja-JP" altLang="en-US" sz="1200" dirty="0" smtClean="0"/>
              <a:t>栄養不良の世界共通言語　新しい低栄養の診断基準</a:t>
            </a:r>
            <a:r>
              <a:rPr lang="ja-JP" altLang="en-US" sz="1200" dirty="0" err="1" smtClean="0"/>
              <a:t>ー</a:t>
            </a:r>
            <a:r>
              <a:rPr lang="en-US" altLang="ja-JP" sz="1200" dirty="0" smtClean="0"/>
              <a:t>GLIM</a:t>
            </a:r>
            <a:r>
              <a:rPr lang="ja-JP" altLang="en-US" sz="1200" dirty="0" smtClean="0"/>
              <a:t>基準の概要　福島　亮治　外科と代謝・栄養　</a:t>
            </a:r>
            <a:r>
              <a:rPr lang="en-US" altLang="ja-JP" sz="1200" dirty="0" smtClean="0"/>
              <a:t>56</a:t>
            </a:r>
            <a:r>
              <a:rPr lang="ja-JP" altLang="en-US" sz="1200" dirty="0" smtClean="0"/>
              <a:t>巻</a:t>
            </a:r>
            <a:r>
              <a:rPr lang="en-US" altLang="ja-JP" sz="1200" dirty="0" smtClean="0"/>
              <a:t>4</a:t>
            </a:r>
            <a:r>
              <a:rPr lang="ja-JP" altLang="en-US" sz="1200" dirty="0" smtClean="0"/>
              <a:t>号　</a:t>
            </a:r>
            <a:r>
              <a:rPr lang="en-US" altLang="ja-JP" sz="1200" dirty="0" smtClean="0"/>
              <a:t>2022</a:t>
            </a:r>
            <a:r>
              <a:rPr lang="ja-JP" altLang="en-US" sz="1200" dirty="0" smtClean="0"/>
              <a:t>年</a:t>
            </a:r>
            <a:r>
              <a:rPr lang="en-US" altLang="ja-JP" sz="1200" dirty="0" smtClean="0"/>
              <a:t>8</a:t>
            </a:r>
            <a:r>
              <a:rPr lang="ja-JP" altLang="en-US" sz="1200" dirty="0" smtClean="0"/>
              <a:t>月　</a:t>
            </a:r>
            <a:r>
              <a:rPr lang="en-US" altLang="ja-JP" sz="1200" dirty="0" smtClean="0"/>
              <a:t>107-112</a:t>
            </a:r>
          </a:p>
          <a:p>
            <a:endParaRPr kumimoji="1" lang="en-US" altLang="ja-JP" sz="1200" dirty="0"/>
          </a:p>
          <a:p>
            <a:r>
              <a:rPr lang="ja-JP" altLang="en-US" sz="1200" dirty="0" smtClean="0"/>
              <a:t>当院</a:t>
            </a:r>
            <a:r>
              <a:rPr lang="en-US" altLang="ja-JP" sz="1200" dirty="0" smtClean="0"/>
              <a:t>NST</a:t>
            </a:r>
            <a:r>
              <a:rPr lang="ja-JP" altLang="en-US" sz="1200" dirty="0" smtClean="0"/>
              <a:t>のあゆみとこれからの栄養管理　京二赤医誌　</a:t>
            </a:r>
            <a:r>
              <a:rPr lang="en-US" altLang="ja-JP" sz="1200" dirty="0" smtClean="0"/>
              <a:t>Vol.41 </a:t>
            </a:r>
            <a:r>
              <a:rPr lang="ja-JP" altLang="en-US" sz="1200" dirty="0" smtClean="0"/>
              <a:t>　</a:t>
            </a:r>
            <a:r>
              <a:rPr lang="en-US" altLang="ja-JP" sz="1200" dirty="0" smtClean="0"/>
              <a:t>2020</a:t>
            </a:r>
            <a:r>
              <a:rPr lang="ja-JP" altLang="en-US" sz="1200" dirty="0" smtClean="0"/>
              <a:t>　</a:t>
            </a:r>
            <a:r>
              <a:rPr lang="en-US" altLang="ja-JP" sz="1200" dirty="0" smtClean="0"/>
              <a:t>98-108</a:t>
            </a:r>
          </a:p>
          <a:p>
            <a:endParaRPr kumimoji="1" lang="en-US" altLang="ja-JP" sz="1200" dirty="0"/>
          </a:p>
          <a:p>
            <a:r>
              <a:rPr lang="ja-JP" altLang="en-US" sz="1200" dirty="0" smtClean="0"/>
              <a:t>当院における栄養サポートチーム</a:t>
            </a:r>
            <a:r>
              <a:rPr lang="en-US" altLang="ja-JP" sz="1200" dirty="0" smtClean="0"/>
              <a:t>(NST)</a:t>
            </a:r>
            <a:r>
              <a:rPr lang="ja-JP" altLang="en-US" sz="1200" dirty="0" smtClean="0"/>
              <a:t>介入患者の栄養状態の検討　医学検査　</a:t>
            </a:r>
            <a:r>
              <a:rPr lang="en-US" altLang="ja-JP" sz="1200" dirty="0" smtClean="0"/>
              <a:t>Vol.70</a:t>
            </a:r>
            <a:r>
              <a:rPr lang="ja-JP" altLang="en-US" sz="1200" dirty="0" smtClean="0"/>
              <a:t>　</a:t>
            </a:r>
            <a:r>
              <a:rPr lang="en-US" altLang="ja-JP" sz="1200" dirty="0" smtClean="0"/>
              <a:t>No.4(</a:t>
            </a:r>
            <a:r>
              <a:rPr lang="en-US" altLang="ja-JP" sz="1200" dirty="0"/>
              <a:t>2021</a:t>
            </a:r>
            <a:r>
              <a:rPr lang="en-US" altLang="ja-JP" sz="1200" dirty="0" smtClean="0"/>
              <a:t>)</a:t>
            </a:r>
            <a:r>
              <a:rPr lang="ja-JP" altLang="en-US" sz="1200" dirty="0" smtClean="0"/>
              <a:t>　</a:t>
            </a:r>
            <a:r>
              <a:rPr lang="en-US" altLang="ja-JP" sz="1200" dirty="0" smtClean="0"/>
              <a:t>pp.824-830</a:t>
            </a:r>
          </a:p>
          <a:p>
            <a:pPr marL="0" indent="0">
              <a:buNone/>
            </a:pPr>
            <a:endParaRPr lang="en-US" altLang="ja-JP" sz="1200" dirty="0" smtClean="0"/>
          </a:p>
          <a:p>
            <a:pPr marL="0" indent="0">
              <a:buNone/>
            </a:pPr>
            <a:r>
              <a:rPr lang="ja-JP" altLang="en-US" sz="1200" dirty="0"/>
              <a:t>　</a:t>
            </a:r>
            <a:r>
              <a:rPr lang="ja-JP" altLang="en-US" sz="1200" dirty="0" smtClean="0"/>
              <a:t>高齢者の低栄養　葛谷　雅文　老年歯学　第</a:t>
            </a:r>
            <a:r>
              <a:rPr lang="en-US" altLang="ja-JP" sz="1200" dirty="0" smtClean="0"/>
              <a:t>20</a:t>
            </a:r>
            <a:r>
              <a:rPr lang="ja-JP" altLang="en-US" sz="1200" dirty="0" smtClean="0"/>
              <a:t>巻　第</a:t>
            </a:r>
            <a:r>
              <a:rPr lang="en-US" altLang="ja-JP" sz="1200" dirty="0" smtClean="0"/>
              <a:t>2</a:t>
            </a:r>
            <a:r>
              <a:rPr lang="ja-JP" altLang="en-US" sz="1200" dirty="0" smtClean="0"/>
              <a:t>号　</a:t>
            </a:r>
            <a:r>
              <a:rPr lang="en-US" altLang="ja-JP" sz="1200" dirty="0" smtClean="0"/>
              <a:t>2005</a:t>
            </a:r>
            <a:r>
              <a:rPr lang="ja-JP" altLang="en-US" sz="1200" dirty="0" smtClean="0"/>
              <a:t>　</a:t>
            </a:r>
            <a:r>
              <a:rPr lang="en-US" altLang="ja-JP" sz="1200" dirty="0" smtClean="0"/>
              <a:t>119-123</a:t>
            </a:r>
          </a:p>
          <a:p>
            <a:pPr marL="0" indent="0">
              <a:buNone/>
            </a:pPr>
            <a:endParaRPr lang="en-US" altLang="ja-JP" sz="1200" dirty="0"/>
          </a:p>
          <a:p>
            <a:pPr marL="0" indent="0">
              <a:buNone/>
            </a:pPr>
            <a:r>
              <a:rPr lang="ja-JP" altLang="en-US" sz="1200" dirty="0" smtClean="0"/>
              <a:t>　高齢者の食事管理　渡邉　健太郎　日大医誌　</a:t>
            </a:r>
            <a:r>
              <a:rPr lang="en-US" altLang="ja-JP" sz="1200" dirty="0" smtClean="0"/>
              <a:t>78(4):215-221(2019)</a:t>
            </a:r>
          </a:p>
          <a:p>
            <a:pPr marL="0" indent="0">
              <a:buNone/>
            </a:pPr>
            <a:endParaRPr lang="en-US" altLang="ja-JP" sz="1200" dirty="0"/>
          </a:p>
          <a:p>
            <a:pPr marL="0" indent="0">
              <a:buNone/>
            </a:pPr>
            <a:r>
              <a:rPr lang="en-US" altLang="ja-JP" sz="1200" dirty="0" smtClean="0"/>
              <a:t> </a:t>
            </a:r>
            <a:r>
              <a:rPr lang="ja-JP" altLang="en-US" sz="1200" dirty="0"/>
              <a:t>　</a:t>
            </a:r>
            <a:r>
              <a:rPr lang="ja-JP" altLang="en-US" sz="1200" dirty="0" smtClean="0"/>
              <a:t>日本臨床栄養代謝学会　</a:t>
            </a:r>
            <a:r>
              <a:rPr lang="en-US" altLang="ja-JP" sz="1200" dirty="0" smtClean="0"/>
              <a:t>JSPEN</a:t>
            </a:r>
            <a:r>
              <a:rPr lang="ja-JP" altLang="en-US" sz="1200" dirty="0" smtClean="0"/>
              <a:t>　栄養療法ポケットブック　－いまさら聞けない？いまだから聞ける！　一般社団法人日本臨床栄養代謝学会　</a:t>
            </a:r>
            <a:r>
              <a:rPr lang="en-US" altLang="ja-JP" sz="1200" dirty="0" smtClean="0"/>
              <a:t>2023</a:t>
            </a:r>
            <a:r>
              <a:rPr lang="ja-JP" altLang="en-US" sz="1200" dirty="0" smtClean="0"/>
              <a:t>年</a:t>
            </a:r>
            <a:r>
              <a:rPr lang="en-US" altLang="ja-JP" sz="1200" dirty="0" smtClean="0"/>
              <a:t>5</a:t>
            </a:r>
            <a:r>
              <a:rPr lang="ja-JP" altLang="en-US" sz="1200" dirty="0" smtClean="0"/>
              <a:t>月</a:t>
            </a:r>
            <a:r>
              <a:rPr lang="en-US" altLang="ja-JP" sz="1200" dirty="0" smtClean="0"/>
              <a:t>20</a:t>
            </a:r>
            <a:r>
              <a:rPr lang="ja-JP" altLang="en-US" sz="1200" dirty="0" smtClean="0"/>
              <a:t>日</a:t>
            </a:r>
            <a:endParaRPr lang="en-US" altLang="ja-JP" sz="1200" dirty="0" smtClean="0"/>
          </a:p>
          <a:p>
            <a:endParaRPr kumimoji="1" lang="en-US" altLang="ja-JP" sz="2000" dirty="0" smtClean="0"/>
          </a:p>
          <a:p>
            <a:endParaRPr kumimoji="1" lang="en-US" altLang="ja-JP" dirty="0"/>
          </a:p>
          <a:p>
            <a:endParaRPr kumimoji="1" lang="ja-JP" altLang="en-US" dirty="0"/>
          </a:p>
        </p:txBody>
      </p:sp>
    </p:spTree>
    <p:extLst>
      <p:ext uri="{BB962C8B-B14F-4D97-AF65-F5344CB8AC3E}">
        <p14:creationId xmlns:p14="http://schemas.microsoft.com/office/powerpoint/2010/main" val="1541429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当院では、</a:t>
            </a:r>
            <a:r>
              <a:rPr kumimoji="1" lang="en-US" altLang="ja-JP" dirty="0" smtClean="0"/>
              <a:t>2023</a:t>
            </a:r>
            <a:r>
              <a:rPr kumimoji="1" lang="ja-JP" altLang="en-US" dirty="0" smtClean="0"/>
              <a:t>年</a:t>
            </a:r>
            <a:r>
              <a:rPr kumimoji="1" lang="en-US" altLang="ja-JP" dirty="0" smtClean="0"/>
              <a:t>5</a:t>
            </a:r>
            <a:r>
              <a:rPr kumimoji="1" lang="ja-JP" altLang="en-US" dirty="0" smtClean="0"/>
              <a:t>月から</a:t>
            </a:r>
            <a:r>
              <a:rPr kumimoji="1" lang="en-US" altLang="ja-JP" dirty="0" smtClean="0"/>
              <a:t>NST</a:t>
            </a:r>
            <a:r>
              <a:rPr kumimoji="1" lang="ja-JP" altLang="en-US" dirty="0" smtClean="0"/>
              <a:t>始動。</a:t>
            </a:r>
            <a:endParaRPr kumimoji="1" lang="en-US" altLang="ja-JP" dirty="0" smtClean="0"/>
          </a:p>
          <a:p>
            <a:pPr marL="0" indent="0">
              <a:buNone/>
            </a:pPr>
            <a:endParaRPr kumimoji="1" lang="en-US" altLang="ja-JP" dirty="0" smtClean="0"/>
          </a:p>
          <a:p>
            <a:pPr marL="0" indent="0">
              <a:buNone/>
            </a:pPr>
            <a:r>
              <a:rPr kumimoji="1" lang="ja-JP" altLang="en-US" dirty="0" smtClean="0"/>
              <a:t>構成メンバー　</a:t>
            </a:r>
            <a:r>
              <a:rPr kumimoji="1" lang="en-US" altLang="ja-JP" dirty="0" smtClean="0"/>
              <a:t>(2025</a:t>
            </a:r>
            <a:r>
              <a:rPr kumimoji="1" lang="ja-JP" altLang="en-US" dirty="0" smtClean="0"/>
              <a:t>年</a:t>
            </a:r>
            <a:r>
              <a:rPr kumimoji="1" lang="en-US" altLang="ja-JP" dirty="0" smtClean="0"/>
              <a:t>6</a:t>
            </a:r>
            <a:r>
              <a:rPr kumimoji="1" lang="ja-JP" altLang="en-US" dirty="0" smtClean="0"/>
              <a:t>月現在</a:t>
            </a:r>
            <a:r>
              <a:rPr kumimoji="1" lang="en-US" altLang="ja-JP" dirty="0" smtClean="0"/>
              <a:t>)</a:t>
            </a:r>
          </a:p>
          <a:p>
            <a:pPr marL="0" indent="0">
              <a:buNone/>
            </a:pPr>
            <a:r>
              <a:rPr lang="ja-JP" altLang="en-US" dirty="0" smtClean="0"/>
              <a:t>医師</a:t>
            </a:r>
            <a:r>
              <a:rPr lang="en-US" altLang="ja-JP" dirty="0" smtClean="0"/>
              <a:t>1</a:t>
            </a:r>
            <a:r>
              <a:rPr lang="ja-JP" altLang="en-US" dirty="0" smtClean="0"/>
              <a:t>名、看護師</a:t>
            </a:r>
            <a:r>
              <a:rPr lang="en-US" altLang="ja-JP" dirty="0"/>
              <a:t>3</a:t>
            </a:r>
            <a:r>
              <a:rPr lang="ja-JP" altLang="en-US" dirty="0" smtClean="0"/>
              <a:t>名、薬剤師</a:t>
            </a:r>
            <a:r>
              <a:rPr lang="en-US" altLang="ja-JP" dirty="0" smtClean="0"/>
              <a:t>1</a:t>
            </a:r>
            <a:r>
              <a:rPr lang="ja-JP" altLang="en-US" dirty="0" smtClean="0"/>
              <a:t>名、</a:t>
            </a:r>
            <a:endParaRPr lang="en-US" altLang="ja-JP" dirty="0" smtClean="0"/>
          </a:p>
          <a:p>
            <a:pPr marL="0" indent="0">
              <a:buNone/>
            </a:pPr>
            <a:r>
              <a:rPr lang="ja-JP" altLang="en-US" dirty="0" smtClean="0"/>
              <a:t>管理栄養士</a:t>
            </a:r>
            <a:r>
              <a:rPr lang="en-US" altLang="ja-JP" dirty="0" smtClean="0"/>
              <a:t>2</a:t>
            </a:r>
            <a:r>
              <a:rPr lang="ja-JP" altLang="en-US" dirty="0" smtClean="0"/>
              <a:t>名</a:t>
            </a:r>
            <a:endParaRPr lang="en-US" altLang="ja-JP" dirty="0" smtClean="0"/>
          </a:p>
          <a:p>
            <a:pPr marL="0" indent="0">
              <a:buNone/>
            </a:pPr>
            <a:r>
              <a:rPr lang="en-US" altLang="ja-JP" dirty="0" smtClean="0"/>
              <a:t>PT1</a:t>
            </a:r>
            <a:r>
              <a:rPr lang="ja-JP" altLang="en-US" dirty="0" smtClean="0"/>
              <a:t>名、</a:t>
            </a:r>
            <a:r>
              <a:rPr lang="en-US" altLang="ja-JP" dirty="0" smtClean="0"/>
              <a:t>OT1</a:t>
            </a:r>
            <a:r>
              <a:rPr lang="ja-JP" altLang="en-US" dirty="0" smtClean="0"/>
              <a:t>名、</a:t>
            </a:r>
            <a:r>
              <a:rPr lang="en-US" altLang="ja-JP" dirty="0" smtClean="0"/>
              <a:t>ST1</a:t>
            </a:r>
            <a:r>
              <a:rPr lang="ja-JP" altLang="en-US" dirty="0" smtClean="0"/>
              <a:t>名　</a:t>
            </a:r>
            <a:r>
              <a:rPr lang="en-US" altLang="ja-JP" dirty="0" smtClean="0"/>
              <a:t>MSW</a:t>
            </a:r>
            <a:r>
              <a:rPr lang="en-US" altLang="ja-JP" dirty="0"/>
              <a:t>1</a:t>
            </a:r>
            <a:r>
              <a:rPr lang="ja-JP" altLang="en-US" dirty="0"/>
              <a:t>名</a:t>
            </a:r>
            <a:endParaRPr lang="en-US" altLang="ja-JP" dirty="0" smtClean="0"/>
          </a:p>
          <a:p>
            <a:pPr marL="0" indent="0">
              <a:buNone/>
            </a:pPr>
            <a:endParaRPr kumimoji="1" lang="en-US" altLang="ja-JP" dirty="0"/>
          </a:p>
          <a:p>
            <a:pPr marL="0" indent="0">
              <a:buNone/>
            </a:pPr>
            <a:endParaRPr kumimoji="1" lang="ja-JP" altLang="en-US" dirty="0"/>
          </a:p>
        </p:txBody>
      </p:sp>
      <p:pic>
        <p:nvPicPr>
          <p:cNvPr id="5" name="図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0800000">
            <a:off x="7265580" y="3136605"/>
            <a:ext cx="4465675" cy="3349256"/>
          </a:xfrm>
          <a:prstGeom prst="rect">
            <a:avLst/>
          </a:prstGeom>
        </p:spPr>
      </p:pic>
    </p:spTree>
    <p:extLst>
      <p:ext uri="{BB962C8B-B14F-4D97-AF65-F5344CB8AC3E}">
        <p14:creationId xmlns:p14="http://schemas.microsoft.com/office/powerpoint/2010/main" val="363650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656" y="158339"/>
            <a:ext cx="10772775" cy="1658198"/>
          </a:xfrm>
        </p:spPr>
        <p:txBody>
          <a:bodyPr/>
          <a:lstStyle/>
          <a:p>
            <a:r>
              <a:rPr kumimoji="1" lang="en-US" altLang="ja-JP" dirty="0" smtClean="0"/>
              <a:t>NST</a:t>
            </a:r>
            <a:r>
              <a:rPr kumimoji="1" lang="ja-JP" altLang="en-US" dirty="0" smtClean="0"/>
              <a:t>介入までの流れ</a:t>
            </a:r>
            <a:endParaRPr kumimoji="1" lang="ja-JP" altLang="en-US" dirty="0"/>
          </a:p>
        </p:txBody>
      </p:sp>
      <p:grpSp>
        <p:nvGrpSpPr>
          <p:cNvPr id="3" name="グループ化 2"/>
          <p:cNvGrpSpPr/>
          <p:nvPr/>
        </p:nvGrpSpPr>
        <p:grpSpPr>
          <a:xfrm>
            <a:off x="304800" y="4916535"/>
            <a:ext cx="11887200" cy="1705970"/>
            <a:chOff x="304800" y="4916535"/>
            <a:chExt cx="11887200" cy="1705970"/>
          </a:xfrm>
        </p:grpSpPr>
        <p:sp>
          <p:nvSpPr>
            <p:cNvPr id="18" name="正方形/長方形 17"/>
            <p:cNvSpPr/>
            <p:nvPr/>
          </p:nvSpPr>
          <p:spPr>
            <a:xfrm>
              <a:off x="304800" y="4916535"/>
              <a:ext cx="11887200" cy="17059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006221" y="5147573"/>
              <a:ext cx="5950424" cy="923330"/>
            </a:xfrm>
            <a:prstGeom prst="rect">
              <a:avLst/>
            </a:prstGeom>
            <a:noFill/>
          </p:spPr>
          <p:txBody>
            <a:bodyPr wrap="square" rtlCol="0">
              <a:spAutoFit/>
            </a:bodyPr>
            <a:lstStyle/>
            <a:p>
              <a:r>
                <a:rPr lang="en-US" altLang="ja-JP" sz="5400" b="1" dirty="0" smtClean="0">
                  <a:ln w="6600">
                    <a:solidFill>
                      <a:srgbClr val="FF0000"/>
                    </a:solidFill>
                    <a:prstDash val="solid"/>
                  </a:ln>
                  <a:solidFill>
                    <a:srgbClr val="FF0000"/>
                  </a:solidFill>
                  <a:effectLst>
                    <a:outerShdw dist="38100" dir="2700000" algn="tl" rotWithShape="0">
                      <a:schemeClr val="accent2"/>
                    </a:outerShdw>
                  </a:effectLst>
                </a:rPr>
                <a:t>NST</a:t>
              </a:r>
              <a:r>
                <a:rPr lang="ja-JP" altLang="en-US" sz="5400" b="1" dirty="0" smtClean="0">
                  <a:ln w="6600">
                    <a:solidFill>
                      <a:srgbClr val="FF0000"/>
                    </a:solidFill>
                    <a:prstDash val="solid"/>
                  </a:ln>
                  <a:solidFill>
                    <a:srgbClr val="FF0000"/>
                  </a:solidFill>
                  <a:effectLst>
                    <a:outerShdw dist="38100" dir="2700000" algn="tl" rotWithShape="0">
                      <a:schemeClr val="accent2"/>
                    </a:outerShdw>
                  </a:effectLst>
                </a:rPr>
                <a:t>介入</a:t>
              </a:r>
              <a:endParaRPr kumimoji="1" lang="ja-JP" altLang="en-US" sz="5400" b="1" dirty="0">
                <a:ln w="6600">
                  <a:solidFill>
                    <a:srgbClr val="FF0000"/>
                  </a:solidFill>
                  <a:prstDash val="solid"/>
                </a:ln>
                <a:solidFill>
                  <a:srgbClr val="FF0000"/>
                </a:solidFill>
                <a:effectLst>
                  <a:outerShdw dist="38100" dir="2700000" algn="tl" rotWithShape="0">
                    <a:schemeClr val="accent2"/>
                  </a:outerShdw>
                </a:effectLst>
              </a:endParaRPr>
            </a:p>
          </p:txBody>
        </p:sp>
      </p:grpSp>
      <p:grpSp>
        <p:nvGrpSpPr>
          <p:cNvPr id="20" name="グループ化 19"/>
          <p:cNvGrpSpPr/>
          <p:nvPr/>
        </p:nvGrpSpPr>
        <p:grpSpPr>
          <a:xfrm>
            <a:off x="304800" y="3202071"/>
            <a:ext cx="11887200" cy="2407166"/>
            <a:chOff x="304800" y="3202071"/>
            <a:chExt cx="11887200" cy="2407166"/>
          </a:xfrm>
        </p:grpSpPr>
        <p:sp>
          <p:nvSpPr>
            <p:cNvPr id="19" name="フリーフォーム 18"/>
            <p:cNvSpPr/>
            <p:nvPr/>
          </p:nvSpPr>
          <p:spPr>
            <a:xfrm rot="10800000">
              <a:off x="304800" y="3202071"/>
              <a:ext cx="11887200" cy="2407166"/>
            </a:xfrm>
            <a:custGeom>
              <a:avLst/>
              <a:gdLst>
                <a:gd name="connsiteX0" fmla="*/ 11887200 w 11887200"/>
                <a:gd name="connsiteY0" fmla="*/ 2407166 h 2407166"/>
                <a:gd name="connsiteX1" fmla="*/ 0 w 11887200"/>
                <a:gd name="connsiteY1" fmla="*/ 2407166 h 2407166"/>
                <a:gd name="connsiteX2" fmla="*/ 0 w 11887200"/>
                <a:gd name="connsiteY2" fmla="*/ 701196 h 2407166"/>
                <a:gd name="connsiteX3" fmla="*/ 10022026 w 11887200"/>
                <a:gd name="connsiteY3" fmla="*/ 701196 h 2407166"/>
                <a:gd name="connsiteX4" fmla="*/ 10376848 w 11887200"/>
                <a:gd name="connsiteY4" fmla="*/ 0 h 2407166"/>
                <a:gd name="connsiteX5" fmla="*/ 10731670 w 11887200"/>
                <a:gd name="connsiteY5" fmla="*/ 701196 h 2407166"/>
                <a:gd name="connsiteX6" fmla="*/ 11887200 w 11887200"/>
                <a:gd name="connsiteY6" fmla="*/ 701196 h 2407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0" h="2407166">
                  <a:moveTo>
                    <a:pt x="11887200" y="2407166"/>
                  </a:moveTo>
                  <a:lnTo>
                    <a:pt x="0" y="2407166"/>
                  </a:lnTo>
                  <a:lnTo>
                    <a:pt x="0" y="701196"/>
                  </a:lnTo>
                  <a:lnTo>
                    <a:pt x="10022026" y="701196"/>
                  </a:lnTo>
                  <a:lnTo>
                    <a:pt x="10376848" y="0"/>
                  </a:lnTo>
                  <a:lnTo>
                    <a:pt x="10731670" y="701196"/>
                  </a:lnTo>
                  <a:lnTo>
                    <a:pt x="11887200" y="701196"/>
                  </a:ln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1" name="テキスト ボックス 10"/>
            <p:cNvSpPr txBox="1"/>
            <p:nvPr/>
          </p:nvSpPr>
          <p:spPr>
            <a:xfrm>
              <a:off x="2006221" y="3503048"/>
              <a:ext cx="5950424" cy="923330"/>
            </a:xfrm>
            <a:prstGeom prst="rect">
              <a:avLst/>
            </a:prstGeom>
            <a:solidFill>
              <a:schemeClr val="accent1">
                <a:lumMod val="60000"/>
                <a:lumOff val="40000"/>
              </a:schemeClr>
            </a:solidFill>
            <a:ln>
              <a:solidFill>
                <a:schemeClr val="accent1">
                  <a:lumMod val="60000"/>
                  <a:lumOff val="40000"/>
                </a:schemeClr>
              </a:solidFill>
            </a:ln>
          </p:spPr>
          <p:txBody>
            <a:bodyPr wrap="square" rtlCol="0">
              <a:spAutoFit/>
            </a:bodyPr>
            <a:lstStyle/>
            <a:p>
              <a:r>
                <a:rPr lang="ja-JP" altLang="en-US" sz="5400" b="1" spc="50" dirty="0" smtClean="0">
                  <a:ln w="9525" cmpd="sng">
                    <a:solidFill>
                      <a:schemeClr val="accent1"/>
                    </a:solidFill>
                    <a:prstDash val="solid"/>
                  </a:ln>
                  <a:solidFill>
                    <a:srgbClr val="70AD47">
                      <a:tint val="1000"/>
                    </a:srgbClr>
                  </a:solidFill>
                  <a:effectLst>
                    <a:glow rad="38100">
                      <a:schemeClr val="accent1">
                        <a:alpha val="40000"/>
                      </a:schemeClr>
                    </a:glow>
                  </a:effectLst>
                </a:rPr>
                <a:t>栄養アセスメント</a:t>
              </a:r>
              <a:endParaRPr kumimoji="1" lang="ja-JP" altLang="en-US" sz="54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grpSp>
      <p:grpSp>
        <p:nvGrpSpPr>
          <p:cNvPr id="15" name="グループ化 14"/>
          <p:cNvGrpSpPr/>
          <p:nvPr/>
        </p:nvGrpSpPr>
        <p:grpSpPr>
          <a:xfrm>
            <a:off x="304800" y="1484322"/>
            <a:ext cx="11887200" cy="2393518"/>
            <a:chOff x="304800" y="1314992"/>
            <a:chExt cx="11887200" cy="2393518"/>
          </a:xfrm>
        </p:grpSpPr>
        <p:sp>
          <p:nvSpPr>
            <p:cNvPr id="17" name="フリーフォーム 16"/>
            <p:cNvSpPr/>
            <p:nvPr/>
          </p:nvSpPr>
          <p:spPr>
            <a:xfrm rot="10800000">
              <a:off x="304800" y="1314992"/>
              <a:ext cx="11887200" cy="2393518"/>
            </a:xfrm>
            <a:custGeom>
              <a:avLst/>
              <a:gdLst>
                <a:gd name="connsiteX0" fmla="*/ 11887200 w 11887200"/>
                <a:gd name="connsiteY0" fmla="*/ 2393518 h 2393518"/>
                <a:gd name="connsiteX1" fmla="*/ 0 w 11887200"/>
                <a:gd name="connsiteY1" fmla="*/ 2393518 h 2393518"/>
                <a:gd name="connsiteX2" fmla="*/ 0 w 11887200"/>
                <a:gd name="connsiteY2" fmla="*/ 687548 h 2393518"/>
                <a:gd name="connsiteX3" fmla="*/ 10028932 w 11887200"/>
                <a:gd name="connsiteY3" fmla="*/ 687548 h 2393518"/>
                <a:gd name="connsiteX4" fmla="*/ 10376848 w 11887200"/>
                <a:gd name="connsiteY4" fmla="*/ 0 h 2393518"/>
                <a:gd name="connsiteX5" fmla="*/ 10724764 w 11887200"/>
                <a:gd name="connsiteY5" fmla="*/ 687548 h 2393518"/>
                <a:gd name="connsiteX6" fmla="*/ 11887200 w 11887200"/>
                <a:gd name="connsiteY6" fmla="*/ 687548 h 23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0" h="2393518">
                  <a:moveTo>
                    <a:pt x="11887200" y="2393518"/>
                  </a:moveTo>
                  <a:lnTo>
                    <a:pt x="0" y="2393518"/>
                  </a:lnTo>
                  <a:lnTo>
                    <a:pt x="0" y="687548"/>
                  </a:lnTo>
                  <a:lnTo>
                    <a:pt x="10028932" y="687548"/>
                  </a:lnTo>
                  <a:lnTo>
                    <a:pt x="10376848" y="0"/>
                  </a:lnTo>
                  <a:lnTo>
                    <a:pt x="10724764" y="687548"/>
                  </a:lnTo>
                  <a:lnTo>
                    <a:pt x="11887200" y="687548"/>
                  </a:lnTo>
                  <a:close/>
                </a:path>
              </a:pathLst>
            </a:cu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7" name="テキスト ボックス 6"/>
            <p:cNvSpPr txBox="1"/>
            <p:nvPr/>
          </p:nvSpPr>
          <p:spPr>
            <a:xfrm>
              <a:off x="2006221" y="1816537"/>
              <a:ext cx="5950424" cy="923330"/>
            </a:xfrm>
            <a:prstGeom prst="rect">
              <a:avLst/>
            </a:prstGeom>
            <a:solidFill>
              <a:schemeClr val="accent1">
                <a:lumMod val="20000"/>
                <a:lumOff val="80000"/>
              </a:schemeClr>
            </a:solidFill>
            <a:ln>
              <a:solidFill>
                <a:schemeClr val="accent1">
                  <a:lumMod val="20000"/>
                  <a:lumOff val="80000"/>
                </a:schemeClr>
              </a:solidFill>
            </a:ln>
          </p:spPr>
          <p:txBody>
            <a:bodyPr wrap="square" rtlCol="0">
              <a:spAutoFit/>
            </a:bodyPr>
            <a:lstStyle/>
            <a:p>
              <a:r>
                <a:rPr kumimoji="1" lang="ja-JP" altLang="en-US" sz="5400" b="1" spc="50" dirty="0" smtClean="0">
                  <a:ln w="9525" cmpd="sng">
                    <a:solidFill>
                      <a:schemeClr val="accent1"/>
                    </a:solidFill>
                    <a:prstDash val="solid"/>
                  </a:ln>
                  <a:solidFill>
                    <a:srgbClr val="70AD47">
                      <a:tint val="1000"/>
                    </a:srgbClr>
                  </a:solidFill>
                  <a:effectLst>
                    <a:glow rad="38100">
                      <a:schemeClr val="accent1">
                        <a:alpha val="40000"/>
                      </a:schemeClr>
                    </a:glow>
                  </a:effectLst>
                </a:rPr>
                <a:t>栄養スクリーニング</a:t>
              </a:r>
              <a:endParaRPr kumimoji="1" lang="ja-JP" altLang="en-US" sz="54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grpSp>
    </p:spTree>
    <p:extLst>
      <p:ext uri="{BB962C8B-B14F-4D97-AF65-F5344CB8AC3E}">
        <p14:creationId xmlns:p14="http://schemas.microsoft.com/office/powerpoint/2010/main" val="252858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750" fill="hold"/>
                                        <p:tgtEl>
                                          <p:spTgt spid="15"/>
                                        </p:tgtEl>
                                        <p:attrNameLst>
                                          <p:attrName>ppt_x</p:attrName>
                                        </p:attrNameLst>
                                      </p:cBhvr>
                                      <p:tavLst>
                                        <p:tav tm="0">
                                          <p:val>
                                            <p:strVal val="#ppt_x"/>
                                          </p:val>
                                        </p:tav>
                                        <p:tav tm="100000">
                                          <p:val>
                                            <p:strVal val="#ppt_x"/>
                                          </p:val>
                                        </p:tav>
                                      </p:tavLst>
                                    </p:anim>
                                    <p:anim calcmode="lin" valueType="num">
                                      <p:cBhvr additive="base">
                                        <p:cTn id="8" dur="75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750" fill="hold"/>
                                        <p:tgtEl>
                                          <p:spTgt spid="20"/>
                                        </p:tgtEl>
                                        <p:attrNameLst>
                                          <p:attrName>ppt_x</p:attrName>
                                        </p:attrNameLst>
                                      </p:cBhvr>
                                      <p:tavLst>
                                        <p:tav tm="0">
                                          <p:val>
                                            <p:strVal val="#ppt_x"/>
                                          </p:val>
                                        </p:tav>
                                        <p:tav tm="100000">
                                          <p:val>
                                            <p:strVal val="#ppt_x"/>
                                          </p:val>
                                        </p:tav>
                                      </p:tavLst>
                                    </p:anim>
                                    <p:anim calcmode="lin" valueType="num">
                                      <p:cBhvr additive="base">
                                        <p:cTn id="14" dur="75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03067" y="3481919"/>
            <a:ext cx="4411133" cy="3308350"/>
          </a:xfrm>
          <a:prstGeom prst="rect">
            <a:avLst/>
          </a:prstGeom>
        </p:spPr>
      </p:pic>
      <p:sp>
        <p:nvSpPr>
          <p:cNvPr id="2" name="タイトル 1"/>
          <p:cNvSpPr>
            <a:spLocks noGrp="1"/>
          </p:cNvSpPr>
          <p:nvPr>
            <p:ph type="title"/>
          </p:nvPr>
        </p:nvSpPr>
        <p:spPr/>
        <p:txBody>
          <a:bodyPr/>
          <a:lstStyle/>
          <a:p>
            <a:r>
              <a:rPr kumimoji="1" lang="ja-JP" altLang="en-US" dirty="0" smtClean="0"/>
              <a:t>ＮＳＴ実施方法</a:t>
            </a:r>
            <a:endParaRPr kumimoji="1" lang="ja-JP" altLang="en-US" dirty="0"/>
          </a:p>
        </p:txBody>
      </p:sp>
      <p:sp>
        <p:nvSpPr>
          <p:cNvPr id="3" name="コンテンツ プレースホルダー 2"/>
          <p:cNvSpPr>
            <a:spLocks noGrp="1"/>
          </p:cNvSpPr>
          <p:nvPr>
            <p:ph idx="1"/>
          </p:nvPr>
        </p:nvSpPr>
        <p:spPr>
          <a:xfrm>
            <a:off x="838200" y="1825625"/>
            <a:ext cx="11176000" cy="4351338"/>
          </a:xfrm>
        </p:spPr>
        <p:txBody>
          <a:bodyPr/>
          <a:lstStyle/>
          <a:p>
            <a:pPr marL="0" indent="0">
              <a:buNone/>
            </a:pPr>
            <a:r>
              <a:rPr kumimoji="1" lang="ja-JP" altLang="en-US" dirty="0" smtClean="0"/>
              <a:t>　毎週金曜日に</a:t>
            </a:r>
            <a:r>
              <a:rPr kumimoji="1" lang="en-US" altLang="ja-JP" dirty="0" smtClean="0"/>
              <a:t>NST</a:t>
            </a:r>
            <a:r>
              <a:rPr kumimoji="1" lang="ja-JP" altLang="en-US" dirty="0" smtClean="0"/>
              <a:t>を実施。</a:t>
            </a:r>
            <a:endParaRPr kumimoji="1" lang="en-US" altLang="ja-JP" dirty="0" smtClean="0"/>
          </a:p>
          <a:p>
            <a:pPr marL="0" indent="0">
              <a:buNone/>
            </a:pPr>
            <a:endParaRPr lang="en-US" altLang="ja-JP" dirty="0"/>
          </a:p>
          <a:p>
            <a:pPr marL="0" indent="0">
              <a:buNone/>
            </a:pPr>
            <a:r>
              <a:rPr kumimoji="1" lang="ja-JP" altLang="en-US" dirty="0" smtClean="0"/>
              <a:t>　各患者のカンファレンスシートを回診日までに各職種記入してもらう。</a:t>
            </a:r>
            <a:endParaRPr kumimoji="1" lang="en-US" altLang="ja-JP" dirty="0" smtClean="0"/>
          </a:p>
          <a:p>
            <a:pPr marL="0" indent="0">
              <a:buNone/>
            </a:pPr>
            <a:endParaRPr lang="en-US" altLang="ja-JP" dirty="0"/>
          </a:p>
          <a:p>
            <a:pPr marL="0" indent="0">
              <a:buNone/>
            </a:pPr>
            <a:r>
              <a:rPr kumimoji="1" lang="ja-JP" altLang="en-US" dirty="0" smtClean="0"/>
              <a:t>　カンファレンスシートを用いて、カンファレンスを実施し、回診を行う。</a:t>
            </a:r>
            <a:endParaRPr kumimoji="1" lang="en-US" altLang="ja-JP" dirty="0" smtClean="0"/>
          </a:p>
          <a:p>
            <a:pPr marL="0" indent="0">
              <a:buNone/>
            </a:pPr>
            <a:endParaRPr lang="en-US" altLang="ja-JP" dirty="0"/>
          </a:p>
          <a:p>
            <a:pPr marL="0" indent="0">
              <a:buNone/>
            </a:pPr>
            <a:r>
              <a:rPr kumimoji="1" lang="ja-JP" altLang="en-US" dirty="0" smtClean="0"/>
              <a:t>　回診後、報告書の作成。</a:t>
            </a:r>
            <a:endParaRPr kumimoji="1" lang="ja-JP" altLang="en-US" dirty="0"/>
          </a:p>
        </p:txBody>
      </p:sp>
    </p:spTree>
    <p:extLst>
      <p:ext uri="{BB962C8B-B14F-4D97-AF65-F5344CB8AC3E}">
        <p14:creationId xmlns:p14="http://schemas.microsoft.com/office/powerpoint/2010/main" val="3077854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6749" y="0"/>
            <a:ext cx="10772775" cy="1658198"/>
          </a:xfrm>
        </p:spPr>
        <p:txBody>
          <a:bodyPr/>
          <a:lstStyle/>
          <a:p>
            <a:r>
              <a:rPr lang="ja-JP" altLang="en-US" dirty="0"/>
              <a:t>ＮＳＴ実施方法</a:t>
            </a:r>
            <a:endParaRPr kumimoji="1" lang="ja-JP" altLang="en-US" dirty="0"/>
          </a:p>
        </p:txBody>
      </p:sp>
      <p:pic>
        <p:nvPicPr>
          <p:cNvPr id="6" name="コンテンツ プレースホルダー 5"/>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5936982" y="233015"/>
            <a:ext cx="4766734" cy="6495331"/>
          </a:xfrm>
        </p:spPr>
      </p:pic>
    </p:spTree>
    <p:extLst>
      <p:ext uri="{BB962C8B-B14F-4D97-AF65-F5344CB8AC3E}">
        <p14:creationId xmlns:p14="http://schemas.microsoft.com/office/powerpoint/2010/main" val="4290475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656" y="0"/>
            <a:ext cx="10772775" cy="1658198"/>
          </a:xfrm>
        </p:spPr>
        <p:txBody>
          <a:bodyPr/>
          <a:lstStyle/>
          <a:p>
            <a:r>
              <a:rPr kumimoji="1" lang="ja-JP" altLang="en-US" dirty="0" smtClean="0"/>
              <a:t>方法</a:t>
            </a:r>
            <a:endParaRPr kumimoji="1" lang="ja-JP" altLang="en-US" dirty="0"/>
          </a:p>
        </p:txBody>
      </p:sp>
      <p:sp>
        <p:nvSpPr>
          <p:cNvPr id="3" name="コンテンツ プレースホルダー 2"/>
          <p:cNvSpPr>
            <a:spLocks noGrp="1"/>
          </p:cNvSpPr>
          <p:nvPr>
            <p:ph idx="1"/>
          </p:nvPr>
        </p:nvSpPr>
        <p:spPr>
          <a:xfrm>
            <a:off x="676656" y="1658198"/>
            <a:ext cx="10753725" cy="4756250"/>
          </a:xfrm>
        </p:spPr>
        <p:txBody>
          <a:bodyPr>
            <a:normAutofit lnSpcReduction="10000"/>
          </a:bodyPr>
          <a:lstStyle/>
          <a:p>
            <a:pPr marL="0" indent="0">
              <a:buNone/>
            </a:pPr>
            <a:r>
              <a:rPr kumimoji="1" lang="ja-JP" altLang="en-US" dirty="0" smtClean="0"/>
              <a:t>　</a:t>
            </a:r>
            <a:r>
              <a:rPr kumimoji="1" lang="en-US" altLang="ja-JP" dirty="0" smtClean="0"/>
              <a:t>2024</a:t>
            </a:r>
            <a:r>
              <a:rPr kumimoji="1" lang="ja-JP" altLang="en-US" dirty="0" smtClean="0"/>
              <a:t>年</a:t>
            </a:r>
            <a:r>
              <a:rPr kumimoji="1" lang="en-US" altLang="ja-JP" dirty="0" smtClean="0"/>
              <a:t>4</a:t>
            </a:r>
            <a:r>
              <a:rPr kumimoji="1" lang="ja-JP" altLang="en-US" dirty="0" smtClean="0"/>
              <a:t>月から</a:t>
            </a:r>
            <a:r>
              <a:rPr kumimoji="1" lang="en-US" altLang="ja-JP" dirty="0" smtClean="0"/>
              <a:t>2025</a:t>
            </a:r>
            <a:r>
              <a:rPr kumimoji="1" lang="ja-JP" altLang="en-US" dirty="0" smtClean="0"/>
              <a:t>年</a:t>
            </a:r>
            <a:r>
              <a:rPr kumimoji="1" lang="en-US" altLang="ja-JP" dirty="0" smtClean="0"/>
              <a:t>1</a:t>
            </a:r>
            <a:r>
              <a:rPr kumimoji="1" lang="ja-JP" altLang="en-US" dirty="0" smtClean="0"/>
              <a:t>月までに、</a:t>
            </a:r>
            <a:r>
              <a:rPr kumimoji="1" lang="en-US" altLang="ja-JP" dirty="0" smtClean="0"/>
              <a:t>NST</a:t>
            </a:r>
            <a:r>
              <a:rPr kumimoji="1" lang="ja-JP" altLang="en-US" dirty="0" smtClean="0"/>
              <a:t>介入し</a:t>
            </a:r>
            <a:r>
              <a:rPr lang="ja-JP" altLang="en-US" dirty="0" smtClean="0"/>
              <a:t>た患者</a:t>
            </a:r>
            <a:r>
              <a:rPr lang="en-US" altLang="ja-JP" dirty="0" smtClean="0"/>
              <a:t>98</a:t>
            </a:r>
            <a:r>
              <a:rPr lang="ja-JP" altLang="en-US" dirty="0" smtClean="0"/>
              <a:t>名中、死亡退院</a:t>
            </a:r>
            <a:r>
              <a:rPr lang="en-US" altLang="ja-JP" dirty="0" smtClean="0"/>
              <a:t>11</a:t>
            </a:r>
            <a:r>
              <a:rPr lang="ja-JP" altLang="en-US" dirty="0" smtClean="0"/>
              <a:t>名を除き、介入前後の値を比較するために、</a:t>
            </a:r>
            <a:r>
              <a:rPr lang="en-US" altLang="ja-JP" dirty="0" smtClean="0"/>
              <a:t>2</a:t>
            </a:r>
            <a:r>
              <a:rPr lang="ja-JP" altLang="en-US" dirty="0" smtClean="0"/>
              <a:t>回以上介入した患者</a:t>
            </a:r>
            <a:r>
              <a:rPr lang="en-US" altLang="ja-JP" dirty="0" smtClean="0"/>
              <a:t>50</a:t>
            </a:r>
            <a:r>
              <a:rPr lang="ja-JP" altLang="en-US" dirty="0" smtClean="0"/>
              <a:t>例を対象とした。</a:t>
            </a:r>
            <a:endParaRPr lang="en-US" altLang="ja-JP" dirty="0" smtClean="0"/>
          </a:p>
          <a:p>
            <a:pPr marL="0" indent="0">
              <a:buNone/>
            </a:pPr>
            <a:r>
              <a:rPr kumimoji="1" lang="ja-JP" altLang="en-US" dirty="0" smtClean="0"/>
              <a:t>体重、血清アルブミン、</a:t>
            </a:r>
            <a:r>
              <a:rPr kumimoji="1" lang="en-US" altLang="ja-JP" dirty="0" smtClean="0"/>
              <a:t>CRP</a:t>
            </a:r>
            <a:r>
              <a:rPr kumimoji="1" lang="ja-JP" altLang="en-US" dirty="0" smtClean="0"/>
              <a:t>値、摂取カロリーを後方的に解析した。</a:t>
            </a:r>
            <a:endParaRPr kumimoji="1" lang="en-US" altLang="ja-JP" dirty="0" smtClean="0"/>
          </a:p>
          <a:p>
            <a:pPr marL="0" indent="0">
              <a:buNone/>
            </a:pPr>
            <a:endParaRPr lang="en-US" altLang="ja-JP" dirty="0"/>
          </a:p>
          <a:p>
            <a:pPr marL="0" indent="0">
              <a:buNone/>
            </a:pPr>
            <a:r>
              <a:rPr lang="ja-JP" altLang="en-US" dirty="0"/>
              <a:t>診療科：内科　</a:t>
            </a:r>
            <a:r>
              <a:rPr lang="en-US" altLang="ja-JP" dirty="0"/>
              <a:t>30</a:t>
            </a:r>
            <a:r>
              <a:rPr lang="ja-JP" altLang="en-US" dirty="0"/>
              <a:t>例　整形外科　</a:t>
            </a:r>
            <a:r>
              <a:rPr lang="en-US" altLang="ja-JP" dirty="0"/>
              <a:t>20</a:t>
            </a:r>
            <a:r>
              <a:rPr lang="ja-JP" altLang="en-US" dirty="0"/>
              <a:t>例</a:t>
            </a:r>
            <a:endParaRPr lang="en-US" altLang="ja-JP" dirty="0"/>
          </a:p>
          <a:p>
            <a:pPr marL="0" indent="0">
              <a:buNone/>
            </a:pPr>
            <a:endParaRPr lang="en-US" altLang="ja-JP" dirty="0"/>
          </a:p>
          <a:p>
            <a:pPr marL="0" indent="0">
              <a:buNone/>
            </a:pPr>
            <a:r>
              <a:rPr lang="ja-JP" altLang="en-US" dirty="0"/>
              <a:t>性別：女性　</a:t>
            </a:r>
            <a:r>
              <a:rPr lang="en-US" altLang="ja-JP" dirty="0"/>
              <a:t>39</a:t>
            </a:r>
            <a:r>
              <a:rPr lang="ja-JP" altLang="en-US" dirty="0"/>
              <a:t>名　男性　</a:t>
            </a:r>
            <a:r>
              <a:rPr lang="en-US" altLang="ja-JP" dirty="0"/>
              <a:t>11</a:t>
            </a:r>
            <a:r>
              <a:rPr lang="ja-JP" altLang="en-US" dirty="0"/>
              <a:t>名</a:t>
            </a:r>
            <a:endParaRPr lang="en-US" altLang="ja-JP" dirty="0"/>
          </a:p>
          <a:p>
            <a:pPr marL="0" indent="0">
              <a:buNone/>
            </a:pPr>
            <a:endParaRPr lang="en-US" altLang="ja-JP" dirty="0"/>
          </a:p>
          <a:p>
            <a:pPr marL="0" indent="0">
              <a:buNone/>
            </a:pPr>
            <a:r>
              <a:rPr lang="ja-JP" altLang="en-US" dirty="0"/>
              <a:t>年齢の中央値：</a:t>
            </a:r>
            <a:r>
              <a:rPr lang="en-US" altLang="ja-JP" dirty="0"/>
              <a:t>86.5</a:t>
            </a:r>
            <a:r>
              <a:rPr lang="ja-JP" altLang="en-US" dirty="0"/>
              <a:t>歳</a:t>
            </a:r>
            <a:endParaRPr lang="en-US" altLang="ja-JP" dirty="0"/>
          </a:p>
          <a:p>
            <a:pPr marL="0" indent="0">
              <a:buNone/>
            </a:pPr>
            <a:endParaRPr lang="en-US" altLang="ja-JP" dirty="0"/>
          </a:p>
          <a:p>
            <a:pPr marL="0" indent="0">
              <a:buNone/>
            </a:pPr>
            <a:r>
              <a:rPr lang="ja-JP" altLang="en-US" dirty="0"/>
              <a:t>入院日数　中央値：</a:t>
            </a:r>
            <a:r>
              <a:rPr lang="en-US" altLang="ja-JP" dirty="0"/>
              <a:t>43.5</a:t>
            </a:r>
            <a:r>
              <a:rPr lang="ja-JP" altLang="en-US" dirty="0"/>
              <a:t>日</a:t>
            </a:r>
          </a:p>
          <a:p>
            <a:pPr marL="0" indent="0">
              <a:buNone/>
            </a:pPr>
            <a:endParaRPr kumimoji="1" lang="ja-JP" altLang="en-US" dirty="0"/>
          </a:p>
        </p:txBody>
      </p:sp>
    </p:spTree>
    <p:extLst>
      <p:ext uri="{BB962C8B-B14F-4D97-AF65-F5344CB8AC3E}">
        <p14:creationId xmlns:p14="http://schemas.microsoft.com/office/powerpoint/2010/main" val="2806559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656" y="-300250"/>
            <a:ext cx="10772775" cy="1658198"/>
          </a:xfrm>
        </p:spPr>
        <p:txBody>
          <a:bodyPr/>
          <a:lstStyle/>
          <a:p>
            <a:r>
              <a:rPr kumimoji="1" lang="ja-JP" altLang="en-US" dirty="0" smtClean="0"/>
              <a:t>結果</a:t>
            </a:r>
            <a:endParaRPr kumimoji="1" lang="ja-JP" altLang="en-US" dirty="0"/>
          </a:p>
        </p:txBody>
      </p:sp>
      <p:sp>
        <p:nvSpPr>
          <p:cNvPr id="3" name="コンテンツ プレースホルダー 2"/>
          <p:cNvSpPr>
            <a:spLocks noGrp="1"/>
          </p:cNvSpPr>
          <p:nvPr>
            <p:ph idx="1"/>
          </p:nvPr>
        </p:nvSpPr>
        <p:spPr>
          <a:xfrm>
            <a:off x="305371" y="1146412"/>
            <a:ext cx="11515344" cy="5711588"/>
          </a:xfrm>
        </p:spPr>
        <p:txBody>
          <a:bodyPr>
            <a:normAutofit/>
          </a:bodyPr>
          <a:lstStyle/>
          <a:p>
            <a:pPr marL="0" indent="0">
              <a:buNone/>
            </a:pPr>
            <a:endParaRPr lang="en-US" altLang="ja-JP" sz="2200" dirty="0"/>
          </a:p>
          <a:p>
            <a:endParaRPr kumimoji="1" lang="ja-JP" altLang="en-US" dirty="0"/>
          </a:p>
        </p:txBody>
      </p:sp>
      <p:graphicFrame>
        <p:nvGraphicFramePr>
          <p:cNvPr id="4" name="図表 3"/>
          <p:cNvGraphicFramePr/>
          <p:nvPr>
            <p:extLst>
              <p:ext uri="{D42A27DB-BD31-4B8C-83A1-F6EECF244321}">
                <p14:modId xmlns:p14="http://schemas.microsoft.com/office/powerpoint/2010/main" val="72678190"/>
              </p:ext>
            </p:extLst>
          </p:nvPr>
        </p:nvGraphicFramePr>
        <p:xfrm>
          <a:off x="676657" y="719666"/>
          <a:ext cx="11144058" cy="5698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3880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0128"/>
            <a:ext cx="10515600" cy="1325563"/>
          </a:xfrm>
        </p:spPr>
        <p:txBody>
          <a:bodyPr/>
          <a:lstStyle/>
          <a:p>
            <a:r>
              <a:rPr kumimoji="1" lang="ja-JP" altLang="en-US" dirty="0" smtClean="0"/>
              <a:t>結果</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579426068"/>
              </p:ext>
            </p:extLst>
          </p:nvPr>
        </p:nvGraphicFramePr>
        <p:xfrm>
          <a:off x="279400" y="955318"/>
          <a:ext cx="10515600" cy="5902682"/>
        </p:xfrm>
        <a:graphic>
          <a:graphicData uri="http://schemas.openxmlformats.org/drawingml/2006/table">
            <a:tbl>
              <a:tblPr firstRow="1" bandRow="1">
                <a:tableStyleId>{3B4B98B0-60AC-42C2-AFA5-B58CD77FA1E5}</a:tableStyleId>
              </a:tblPr>
              <a:tblGrid>
                <a:gridCol w="3505200"/>
                <a:gridCol w="3505200"/>
                <a:gridCol w="3505200"/>
              </a:tblGrid>
              <a:tr h="725785">
                <a:tc>
                  <a:txBody>
                    <a:bodyPr/>
                    <a:lstStyle/>
                    <a:p>
                      <a:pPr algn="ctr"/>
                      <a:endParaRPr kumimoji="1" lang="ja-JP" altLang="en-US" dirty="0"/>
                    </a:p>
                  </a:txBody>
                  <a:tcPr/>
                </a:tc>
                <a:tc>
                  <a:txBody>
                    <a:bodyPr/>
                    <a:lstStyle/>
                    <a:p>
                      <a:pPr algn="ctr"/>
                      <a:r>
                        <a:rPr kumimoji="1" lang="ja-JP" altLang="en-US" sz="3600" dirty="0" smtClean="0"/>
                        <a:t>介入時</a:t>
                      </a:r>
                      <a:endParaRPr kumimoji="1" lang="ja-JP" altLang="en-US" sz="3600" dirty="0"/>
                    </a:p>
                  </a:txBody>
                  <a:tcPr/>
                </a:tc>
                <a:tc>
                  <a:txBody>
                    <a:bodyPr/>
                    <a:lstStyle/>
                    <a:p>
                      <a:pPr algn="ctr"/>
                      <a:r>
                        <a:rPr kumimoji="1" lang="ja-JP" altLang="en-US" sz="3600" dirty="0" smtClean="0"/>
                        <a:t>介入後</a:t>
                      </a:r>
                      <a:endParaRPr kumimoji="1" lang="ja-JP" altLang="en-US" sz="3600" dirty="0"/>
                    </a:p>
                  </a:txBody>
                  <a:tcPr/>
                </a:tc>
              </a:tr>
              <a:tr h="725785">
                <a:tc>
                  <a:txBody>
                    <a:bodyPr/>
                    <a:lstStyle/>
                    <a:p>
                      <a:pPr algn="ctr"/>
                      <a:r>
                        <a:rPr kumimoji="1" lang="ja-JP" altLang="en-US" sz="3600" dirty="0" smtClean="0"/>
                        <a:t>体重</a:t>
                      </a:r>
                      <a:r>
                        <a:rPr kumimoji="1" lang="en-US" altLang="ja-JP" sz="3600" dirty="0" smtClean="0"/>
                        <a:t>(</a:t>
                      </a:r>
                      <a:r>
                        <a:rPr kumimoji="1" lang="ja-JP" altLang="en-US" sz="3600" dirty="0" smtClean="0"/>
                        <a:t>㎏</a:t>
                      </a:r>
                      <a:r>
                        <a:rPr kumimoji="1" lang="en-US" altLang="ja-JP" sz="3600" dirty="0" smtClean="0"/>
                        <a:t>)</a:t>
                      </a:r>
                      <a:endParaRPr kumimoji="1" lang="ja-JP" altLang="en-US" sz="3600" dirty="0"/>
                    </a:p>
                  </a:txBody>
                  <a:tcPr/>
                </a:tc>
                <a:tc>
                  <a:txBody>
                    <a:bodyPr/>
                    <a:lstStyle/>
                    <a:p>
                      <a:pPr algn="ctr"/>
                      <a:r>
                        <a:rPr kumimoji="1" lang="en-US" altLang="ja-JP" sz="3600" dirty="0" smtClean="0"/>
                        <a:t>44</a:t>
                      </a:r>
                      <a:endParaRPr kumimoji="1" lang="ja-JP" altLang="en-US" sz="3600" dirty="0"/>
                    </a:p>
                  </a:txBody>
                  <a:tcPr/>
                </a:tc>
                <a:tc>
                  <a:txBody>
                    <a:bodyPr/>
                    <a:lstStyle/>
                    <a:p>
                      <a:pPr algn="ctr"/>
                      <a:r>
                        <a:rPr kumimoji="1" lang="en-US" altLang="ja-JP" sz="3600" dirty="0" smtClean="0"/>
                        <a:t>44.7</a:t>
                      </a:r>
                      <a:endParaRPr kumimoji="1" lang="ja-JP" altLang="en-US" sz="3600" dirty="0"/>
                    </a:p>
                  </a:txBody>
                  <a:tcPr/>
                </a:tc>
              </a:tr>
              <a:tr h="725785">
                <a:tc>
                  <a:txBody>
                    <a:bodyPr/>
                    <a:lstStyle/>
                    <a:p>
                      <a:pPr algn="ctr"/>
                      <a:r>
                        <a:rPr kumimoji="1" lang="en-US" altLang="ja-JP" sz="3600" dirty="0" smtClean="0"/>
                        <a:t>BMI</a:t>
                      </a:r>
                      <a:endParaRPr kumimoji="1" lang="ja-JP" altLang="en-US" sz="3600" dirty="0"/>
                    </a:p>
                  </a:txBody>
                  <a:tcPr/>
                </a:tc>
                <a:tc>
                  <a:txBody>
                    <a:bodyPr/>
                    <a:lstStyle/>
                    <a:p>
                      <a:pPr algn="ctr"/>
                      <a:r>
                        <a:rPr kumimoji="1" lang="en-US" altLang="ja-JP" sz="3600" dirty="0" smtClean="0"/>
                        <a:t>20.905</a:t>
                      </a:r>
                      <a:endParaRPr kumimoji="1" lang="ja-JP" altLang="en-US" sz="3600" dirty="0"/>
                    </a:p>
                  </a:txBody>
                  <a:tcPr/>
                </a:tc>
                <a:tc>
                  <a:txBody>
                    <a:bodyPr/>
                    <a:lstStyle/>
                    <a:p>
                      <a:pPr algn="ctr"/>
                      <a:r>
                        <a:rPr kumimoji="1" lang="en-US" altLang="ja-JP" sz="3600" dirty="0" smtClean="0"/>
                        <a:t>20.955</a:t>
                      </a:r>
                      <a:endParaRPr kumimoji="1" lang="ja-JP" altLang="en-US" sz="3600" dirty="0"/>
                    </a:p>
                  </a:txBody>
                  <a:tcPr/>
                </a:tc>
              </a:tr>
              <a:tr h="725785">
                <a:tc>
                  <a:txBody>
                    <a:bodyPr/>
                    <a:lstStyle/>
                    <a:p>
                      <a:pPr algn="ctr"/>
                      <a:r>
                        <a:rPr kumimoji="1" lang="ja-JP" altLang="en-US" sz="3600" dirty="0" smtClean="0"/>
                        <a:t>血清アルブミン</a:t>
                      </a:r>
                      <a:endParaRPr kumimoji="1" lang="en-US" altLang="ja-JP" sz="3600" dirty="0" smtClean="0"/>
                    </a:p>
                    <a:p>
                      <a:pPr algn="ctr"/>
                      <a:r>
                        <a:rPr kumimoji="1" lang="en-US" altLang="ja-JP" sz="3600" dirty="0" smtClean="0"/>
                        <a:t>(g/dl)</a:t>
                      </a:r>
                      <a:endParaRPr kumimoji="1" lang="ja-JP" altLang="en-US" sz="3600" dirty="0"/>
                    </a:p>
                  </a:txBody>
                  <a:tcPr/>
                </a:tc>
                <a:tc>
                  <a:txBody>
                    <a:bodyPr/>
                    <a:lstStyle/>
                    <a:p>
                      <a:pPr algn="ctr"/>
                      <a:r>
                        <a:rPr kumimoji="1" lang="en-US" altLang="ja-JP" sz="3600" dirty="0" smtClean="0"/>
                        <a:t>2.8</a:t>
                      </a:r>
                      <a:endParaRPr kumimoji="1" lang="ja-JP" altLang="en-US" sz="3600" dirty="0"/>
                    </a:p>
                  </a:txBody>
                  <a:tcPr/>
                </a:tc>
                <a:tc>
                  <a:txBody>
                    <a:bodyPr/>
                    <a:lstStyle/>
                    <a:p>
                      <a:pPr algn="ctr"/>
                      <a:r>
                        <a:rPr kumimoji="1" lang="en-US" altLang="ja-JP" sz="3600" dirty="0" smtClean="0"/>
                        <a:t>2.7</a:t>
                      </a:r>
                      <a:endParaRPr kumimoji="1" lang="ja-JP" altLang="en-US" sz="3600" dirty="0"/>
                    </a:p>
                  </a:txBody>
                  <a:tcPr/>
                </a:tc>
              </a:tr>
              <a:tr h="725785">
                <a:tc>
                  <a:txBody>
                    <a:bodyPr/>
                    <a:lstStyle/>
                    <a:p>
                      <a:pPr algn="ctr"/>
                      <a:r>
                        <a:rPr kumimoji="1" lang="en-US" altLang="ja-JP" sz="3600" dirty="0" smtClean="0"/>
                        <a:t>CRP</a:t>
                      </a:r>
                    </a:p>
                    <a:p>
                      <a:pPr algn="ctr"/>
                      <a:r>
                        <a:rPr kumimoji="1" lang="en-US" altLang="ja-JP" sz="3600" dirty="0" smtClean="0"/>
                        <a:t>(</a:t>
                      </a:r>
                      <a:r>
                        <a:rPr kumimoji="1" lang="ja-JP" altLang="en-US" sz="3600" dirty="0" smtClean="0"/>
                        <a:t>㎎</a:t>
                      </a:r>
                      <a:r>
                        <a:rPr kumimoji="1" lang="en-US" altLang="ja-JP" sz="3600" dirty="0" smtClean="0"/>
                        <a:t>/dl)</a:t>
                      </a:r>
                      <a:endParaRPr kumimoji="1" lang="ja-JP" altLang="en-US" sz="3600" dirty="0"/>
                    </a:p>
                  </a:txBody>
                  <a:tcPr/>
                </a:tc>
                <a:tc>
                  <a:txBody>
                    <a:bodyPr/>
                    <a:lstStyle/>
                    <a:p>
                      <a:pPr algn="ctr"/>
                      <a:r>
                        <a:rPr kumimoji="1" lang="en-US" altLang="ja-JP" sz="3600" dirty="0" smtClean="0"/>
                        <a:t>1.9</a:t>
                      </a:r>
                      <a:endParaRPr kumimoji="1" lang="ja-JP" altLang="en-US" sz="3600" dirty="0"/>
                    </a:p>
                  </a:txBody>
                  <a:tcPr/>
                </a:tc>
                <a:tc>
                  <a:txBody>
                    <a:bodyPr/>
                    <a:lstStyle/>
                    <a:p>
                      <a:pPr algn="ctr"/>
                      <a:r>
                        <a:rPr kumimoji="1" lang="en-US" altLang="ja-JP" sz="3600" dirty="0" smtClean="0"/>
                        <a:t>0.55</a:t>
                      </a:r>
                      <a:endParaRPr kumimoji="1" lang="ja-JP" altLang="en-US" sz="3600" dirty="0"/>
                    </a:p>
                  </a:txBody>
                  <a:tcPr/>
                </a:tc>
              </a:tr>
              <a:tr h="1347887">
                <a:tc>
                  <a:txBody>
                    <a:bodyPr/>
                    <a:lstStyle/>
                    <a:p>
                      <a:pPr algn="ctr"/>
                      <a:r>
                        <a:rPr kumimoji="1" lang="ja-JP" altLang="en-US" sz="3600" dirty="0" smtClean="0"/>
                        <a:t>摂取カロリー</a:t>
                      </a:r>
                      <a:r>
                        <a:rPr kumimoji="1" lang="en-US" altLang="ja-JP" sz="3600" dirty="0" smtClean="0"/>
                        <a:t>(kcal)</a:t>
                      </a:r>
                      <a:endParaRPr kumimoji="1" lang="ja-JP" altLang="en-US" sz="3600" dirty="0"/>
                    </a:p>
                  </a:txBody>
                  <a:tcPr/>
                </a:tc>
                <a:tc>
                  <a:txBody>
                    <a:bodyPr/>
                    <a:lstStyle/>
                    <a:p>
                      <a:pPr algn="ctr"/>
                      <a:r>
                        <a:rPr kumimoji="1" lang="en-US" altLang="ja-JP" sz="3600" dirty="0" smtClean="0"/>
                        <a:t>827</a:t>
                      </a:r>
                      <a:endParaRPr kumimoji="1" lang="ja-JP" altLang="en-US" sz="3600" dirty="0"/>
                    </a:p>
                  </a:txBody>
                  <a:tcPr/>
                </a:tc>
                <a:tc>
                  <a:txBody>
                    <a:bodyPr/>
                    <a:lstStyle/>
                    <a:p>
                      <a:pPr algn="ctr"/>
                      <a:r>
                        <a:rPr kumimoji="1" lang="en-US" altLang="ja-JP" sz="3600" dirty="0" smtClean="0"/>
                        <a:t>1100*</a:t>
                      </a:r>
                      <a:endParaRPr kumimoji="1" lang="ja-JP" altLang="en-US" sz="3600" dirty="0"/>
                    </a:p>
                  </a:txBody>
                  <a:tcPr/>
                </a:tc>
              </a:tr>
            </a:tbl>
          </a:graphicData>
        </a:graphic>
      </p:graphicFrame>
      <p:sp>
        <p:nvSpPr>
          <p:cNvPr id="3" name="テキスト ボックス 2"/>
          <p:cNvSpPr txBox="1"/>
          <p:nvPr/>
        </p:nvSpPr>
        <p:spPr>
          <a:xfrm>
            <a:off x="9220200" y="6231467"/>
            <a:ext cx="2133600" cy="400110"/>
          </a:xfrm>
          <a:prstGeom prst="rect">
            <a:avLst/>
          </a:prstGeom>
          <a:noFill/>
        </p:spPr>
        <p:txBody>
          <a:bodyPr wrap="square" rtlCol="0">
            <a:spAutoFit/>
          </a:bodyPr>
          <a:lstStyle/>
          <a:p>
            <a:r>
              <a:rPr kumimoji="1" lang="en-US" altLang="ja-JP" sz="2000" dirty="0" smtClean="0"/>
              <a:t>*:P&lt;0.05</a:t>
            </a:r>
            <a:endParaRPr kumimoji="1" lang="ja-JP" altLang="en-US" sz="2000" dirty="0"/>
          </a:p>
        </p:txBody>
      </p:sp>
    </p:spTree>
    <p:extLst>
      <p:ext uri="{BB962C8B-B14F-4D97-AF65-F5344CB8AC3E}">
        <p14:creationId xmlns:p14="http://schemas.microsoft.com/office/powerpoint/2010/main" val="1329004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23273"/>
            <a:ext cx="10515600" cy="1325563"/>
          </a:xfrm>
        </p:spPr>
        <p:txBody>
          <a:bodyPr/>
          <a:lstStyle/>
          <a:p>
            <a:r>
              <a:rPr lang="ja-JP" altLang="en-US" dirty="0" smtClean="0"/>
              <a:t>結果  内科</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6843054"/>
              </p:ext>
            </p:extLst>
          </p:nvPr>
        </p:nvGraphicFramePr>
        <p:xfrm>
          <a:off x="838200" y="842983"/>
          <a:ext cx="10515600" cy="5901516"/>
        </p:xfrm>
        <a:graphic>
          <a:graphicData uri="http://schemas.openxmlformats.org/drawingml/2006/table">
            <a:tbl>
              <a:tblPr firstRow="1" bandRow="1">
                <a:tableStyleId>{3B4B98B0-60AC-42C2-AFA5-B58CD77FA1E5}</a:tableStyleId>
              </a:tblPr>
              <a:tblGrid>
                <a:gridCol w="3505200"/>
                <a:gridCol w="3505200"/>
                <a:gridCol w="3505200"/>
              </a:tblGrid>
              <a:tr h="778452">
                <a:tc>
                  <a:txBody>
                    <a:bodyPr/>
                    <a:lstStyle/>
                    <a:p>
                      <a:pPr algn="ctr"/>
                      <a:endParaRPr kumimoji="1" lang="ja-JP" altLang="en-US" sz="3600" dirty="0"/>
                    </a:p>
                  </a:txBody>
                  <a:tcPr/>
                </a:tc>
                <a:tc>
                  <a:txBody>
                    <a:bodyPr/>
                    <a:lstStyle/>
                    <a:p>
                      <a:pPr algn="ctr"/>
                      <a:r>
                        <a:rPr kumimoji="1" lang="ja-JP" altLang="en-US" sz="3600" dirty="0" smtClean="0"/>
                        <a:t>介入時</a:t>
                      </a:r>
                      <a:endParaRPr kumimoji="1" lang="ja-JP" altLang="en-US" sz="3600" dirty="0"/>
                    </a:p>
                  </a:txBody>
                  <a:tcPr/>
                </a:tc>
                <a:tc>
                  <a:txBody>
                    <a:bodyPr/>
                    <a:lstStyle/>
                    <a:p>
                      <a:pPr algn="ctr"/>
                      <a:r>
                        <a:rPr kumimoji="1" lang="ja-JP" altLang="en-US" sz="3600" dirty="0" smtClean="0"/>
                        <a:t>介入後</a:t>
                      </a:r>
                      <a:endParaRPr kumimoji="1" lang="ja-JP" altLang="en-US" sz="3600" dirty="0"/>
                    </a:p>
                  </a:txBody>
                  <a:tcPr/>
                </a:tc>
              </a:tr>
              <a:tr h="778452">
                <a:tc>
                  <a:txBody>
                    <a:bodyPr/>
                    <a:lstStyle/>
                    <a:p>
                      <a:pPr algn="ctr"/>
                      <a:r>
                        <a:rPr kumimoji="1" lang="ja-JP" altLang="en-US" sz="3600" dirty="0" smtClean="0"/>
                        <a:t>体重</a:t>
                      </a:r>
                      <a:r>
                        <a:rPr kumimoji="1" lang="en-US" altLang="ja-JP" sz="3600" dirty="0" smtClean="0"/>
                        <a:t>(</a:t>
                      </a:r>
                      <a:r>
                        <a:rPr kumimoji="1" lang="ja-JP" altLang="en-US" sz="3600" dirty="0" smtClean="0"/>
                        <a:t>㎏</a:t>
                      </a:r>
                      <a:r>
                        <a:rPr kumimoji="1" lang="en-US" altLang="ja-JP" sz="3600" dirty="0" smtClean="0"/>
                        <a:t>)</a:t>
                      </a:r>
                      <a:endParaRPr kumimoji="1" lang="ja-JP" altLang="en-US" sz="3600" dirty="0"/>
                    </a:p>
                  </a:txBody>
                  <a:tcPr/>
                </a:tc>
                <a:tc>
                  <a:txBody>
                    <a:bodyPr/>
                    <a:lstStyle/>
                    <a:p>
                      <a:pPr algn="ctr"/>
                      <a:r>
                        <a:rPr kumimoji="1" lang="en-US" altLang="ja-JP" sz="3600" dirty="0" smtClean="0"/>
                        <a:t>43.75</a:t>
                      </a:r>
                      <a:endParaRPr kumimoji="1" lang="ja-JP" altLang="en-US" sz="3600" dirty="0"/>
                    </a:p>
                  </a:txBody>
                  <a:tcPr/>
                </a:tc>
                <a:tc>
                  <a:txBody>
                    <a:bodyPr/>
                    <a:lstStyle/>
                    <a:p>
                      <a:pPr algn="ctr"/>
                      <a:r>
                        <a:rPr kumimoji="1" lang="en-US" altLang="ja-JP" sz="3600" dirty="0" smtClean="0"/>
                        <a:t>43.9</a:t>
                      </a:r>
                      <a:endParaRPr kumimoji="1" lang="ja-JP" altLang="en-US" sz="3600" dirty="0"/>
                    </a:p>
                  </a:txBody>
                  <a:tcPr/>
                </a:tc>
              </a:tr>
              <a:tr h="778452">
                <a:tc>
                  <a:txBody>
                    <a:bodyPr/>
                    <a:lstStyle/>
                    <a:p>
                      <a:pPr algn="ctr"/>
                      <a:r>
                        <a:rPr kumimoji="1" lang="en-US" altLang="ja-JP" sz="3600" dirty="0" smtClean="0"/>
                        <a:t>BMI</a:t>
                      </a:r>
                      <a:endParaRPr kumimoji="1" lang="ja-JP" altLang="en-US" sz="3600" dirty="0"/>
                    </a:p>
                  </a:txBody>
                  <a:tcPr/>
                </a:tc>
                <a:tc>
                  <a:txBody>
                    <a:bodyPr/>
                    <a:lstStyle/>
                    <a:p>
                      <a:pPr algn="ctr"/>
                      <a:r>
                        <a:rPr kumimoji="1" lang="en-US" altLang="ja-JP" sz="3600" dirty="0" smtClean="0"/>
                        <a:t>20.35</a:t>
                      </a:r>
                      <a:endParaRPr kumimoji="1" lang="ja-JP" altLang="en-US" sz="3600" dirty="0"/>
                    </a:p>
                  </a:txBody>
                  <a:tcPr/>
                </a:tc>
                <a:tc>
                  <a:txBody>
                    <a:bodyPr/>
                    <a:lstStyle/>
                    <a:p>
                      <a:pPr algn="ctr"/>
                      <a:r>
                        <a:rPr kumimoji="1" lang="en-US" altLang="ja-JP" sz="3600" dirty="0" smtClean="0"/>
                        <a:t>20.86</a:t>
                      </a:r>
                      <a:endParaRPr kumimoji="1" lang="ja-JP" altLang="en-US" sz="3600" dirty="0"/>
                    </a:p>
                  </a:txBody>
                  <a:tcPr/>
                </a:tc>
              </a:tr>
              <a:tr h="778452">
                <a:tc>
                  <a:txBody>
                    <a:bodyPr/>
                    <a:lstStyle/>
                    <a:p>
                      <a:pPr algn="ctr"/>
                      <a:r>
                        <a:rPr kumimoji="1" lang="ja-JP" altLang="en-US" sz="3600" dirty="0" smtClean="0"/>
                        <a:t>血清アルブミン</a:t>
                      </a:r>
                      <a:endParaRPr kumimoji="1" lang="en-US" altLang="ja-JP" sz="3600" dirty="0" smtClean="0"/>
                    </a:p>
                    <a:p>
                      <a:pPr algn="ctr"/>
                      <a:r>
                        <a:rPr kumimoji="1" lang="en-US" altLang="ja-JP" sz="3600" dirty="0" smtClean="0"/>
                        <a:t>(g/dl)</a:t>
                      </a:r>
                      <a:endParaRPr kumimoji="1" lang="ja-JP" altLang="en-US" sz="3600" dirty="0"/>
                    </a:p>
                  </a:txBody>
                  <a:tcPr/>
                </a:tc>
                <a:tc>
                  <a:txBody>
                    <a:bodyPr/>
                    <a:lstStyle/>
                    <a:p>
                      <a:pPr algn="ctr"/>
                      <a:r>
                        <a:rPr kumimoji="1" lang="en-US" altLang="ja-JP" sz="3600" dirty="0" smtClean="0"/>
                        <a:t>2.75</a:t>
                      </a:r>
                      <a:endParaRPr kumimoji="1" lang="ja-JP" altLang="en-US" sz="3600" dirty="0"/>
                    </a:p>
                  </a:txBody>
                  <a:tcPr/>
                </a:tc>
                <a:tc>
                  <a:txBody>
                    <a:bodyPr/>
                    <a:lstStyle/>
                    <a:p>
                      <a:pPr algn="ctr"/>
                      <a:r>
                        <a:rPr kumimoji="1" lang="en-US" altLang="ja-JP" sz="3600" dirty="0" smtClean="0"/>
                        <a:t>2.7</a:t>
                      </a:r>
                      <a:endParaRPr kumimoji="1" lang="ja-JP" altLang="en-US" sz="3600" dirty="0"/>
                    </a:p>
                  </a:txBody>
                  <a:tcPr/>
                </a:tc>
              </a:tr>
              <a:tr h="778452">
                <a:tc>
                  <a:txBody>
                    <a:bodyPr/>
                    <a:lstStyle/>
                    <a:p>
                      <a:pPr algn="ctr"/>
                      <a:r>
                        <a:rPr kumimoji="1" lang="en-US" altLang="ja-JP" sz="3600" dirty="0" smtClean="0"/>
                        <a:t>CRP</a:t>
                      </a:r>
                    </a:p>
                    <a:p>
                      <a:pPr algn="ctr"/>
                      <a:r>
                        <a:rPr kumimoji="1" lang="en-US" altLang="ja-JP" sz="3600" dirty="0" smtClean="0"/>
                        <a:t>(</a:t>
                      </a:r>
                      <a:r>
                        <a:rPr kumimoji="1" lang="ja-JP" altLang="en-US" sz="3600" dirty="0" smtClean="0"/>
                        <a:t>㎎</a:t>
                      </a:r>
                      <a:r>
                        <a:rPr kumimoji="1" lang="en-US" altLang="ja-JP" sz="3600" dirty="0" smtClean="0"/>
                        <a:t>/dl)</a:t>
                      </a:r>
                      <a:endParaRPr kumimoji="1" lang="ja-JP" altLang="en-US" sz="3600" dirty="0"/>
                    </a:p>
                  </a:txBody>
                  <a:tcPr/>
                </a:tc>
                <a:tc>
                  <a:txBody>
                    <a:bodyPr/>
                    <a:lstStyle/>
                    <a:p>
                      <a:pPr algn="ctr"/>
                      <a:r>
                        <a:rPr kumimoji="1" lang="en-US" altLang="ja-JP" sz="3600" dirty="0" smtClean="0"/>
                        <a:t>1.9</a:t>
                      </a:r>
                      <a:endParaRPr kumimoji="1" lang="ja-JP" altLang="en-US" sz="3600" dirty="0"/>
                    </a:p>
                  </a:txBody>
                  <a:tcPr/>
                </a:tc>
                <a:tc>
                  <a:txBody>
                    <a:bodyPr/>
                    <a:lstStyle/>
                    <a:p>
                      <a:pPr algn="ctr"/>
                      <a:r>
                        <a:rPr kumimoji="1" lang="en-US" altLang="ja-JP" sz="3600" dirty="0" smtClean="0"/>
                        <a:t>0.55</a:t>
                      </a:r>
                      <a:endParaRPr kumimoji="1" lang="ja-JP" altLang="en-US" sz="3600" dirty="0"/>
                    </a:p>
                  </a:txBody>
                  <a:tcPr/>
                </a:tc>
              </a:tr>
              <a:tr h="778452">
                <a:tc>
                  <a:txBody>
                    <a:bodyPr/>
                    <a:lstStyle/>
                    <a:p>
                      <a:pPr algn="ctr"/>
                      <a:r>
                        <a:rPr kumimoji="1" lang="ja-JP" altLang="en-US" sz="3600" dirty="0" smtClean="0"/>
                        <a:t>摂取カロリー</a:t>
                      </a:r>
                      <a:r>
                        <a:rPr kumimoji="1" lang="en-US" altLang="ja-JP" sz="3600" dirty="0" smtClean="0"/>
                        <a:t>(kcal)</a:t>
                      </a:r>
                      <a:endParaRPr kumimoji="1" lang="ja-JP" altLang="en-US" sz="3600" dirty="0"/>
                    </a:p>
                  </a:txBody>
                  <a:tcPr/>
                </a:tc>
                <a:tc>
                  <a:txBody>
                    <a:bodyPr/>
                    <a:lstStyle/>
                    <a:p>
                      <a:pPr algn="ctr"/>
                      <a:r>
                        <a:rPr kumimoji="1" lang="en-US" altLang="ja-JP" sz="3600" dirty="0" smtClean="0"/>
                        <a:t>711</a:t>
                      </a:r>
                      <a:endParaRPr kumimoji="1" lang="ja-JP" altLang="en-US" sz="3600" dirty="0"/>
                    </a:p>
                  </a:txBody>
                  <a:tcPr/>
                </a:tc>
                <a:tc>
                  <a:txBody>
                    <a:bodyPr/>
                    <a:lstStyle/>
                    <a:p>
                      <a:pPr algn="ctr"/>
                      <a:r>
                        <a:rPr kumimoji="1" lang="en-US" altLang="ja-JP" sz="3600" dirty="0" smtClean="0"/>
                        <a:t>1100</a:t>
                      </a:r>
                      <a:endParaRPr kumimoji="1" lang="ja-JP" altLang="en-US" sz="3600" dirty="0"/>
                    </a:p>
                  </a:txBody>
                  <a:tcPr/>
                </a:tc>
              </a:tr>
            </a:tbl>
          </a:graphicData>
        </a:graphic>
      </p:graphicFrame>
    </p:spTree>
    <p:extLst>
      <p:ext uri="{BB962C8B-B14F-4D97-AF65-F5344CB8AC3E}">
        <p14:creationId xmlns:p14="http://schemas.microsoft.com/office/powerpoint/2010/main" val="1244634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メトロポリタン">
  <a:themeElements>
    <a:clrScheme name="メトロポリタン">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メトロポリタン">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メトロポリタン">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TM03457491[[fn=メトロポリタン]]</Template>
  <TotalTime>6671</TotalTime>
  <Words>1949</Words>
  <Application>Microsoft Office PowerPoint</Application>
  <PresentationFormat>ワイド画面</PresentationFormat>
  <Paragraphs>205</Paragraphs>
  <Slides>19</Slides>
  <Notes>17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ＭＳ Ｐゴシック</vt:lpstr>
      <vt:lpstr>Arial</vt:lpstr>
      <vt:lpstr>Calibri</vt:lpstr>
      <vt:lpstr>Calibri Light</vt:lpstr>
      <vt:lpstr>メトロポリタン</vt:lpstr>
      <vt:lpstr>NST介入患者の変化と 今後の課題</vt:lpstr>
      <vt:lpstr>はじめに</vt:lpstr>
      <vt:lpstr>NST介入までの流れ</vt:lpstr>
      <vt:lpstr>ＮＳＴ実施方法</vt:lpstr>
      <vt:lpstr>ＮＳＴ実施方法</vt:lpstr>
      <vt:lpstr>方法</vt:lpstr>
      <vt:lpstr>結果</vt:lpstr>
      <vt:lpstr>結果</vt:lpstr>
      <vt:lpstr>結果  内科</vt:lpstr>
      <vt:lpstr>結果　整形外科</vt:lpstr>
      <vt:lpstr>考察</vt:lpstr>
      <vt:lpstr>今後の課題</vt:lpstr>
      <vt:lpstr>今後の課題　 　　　　　　　　　　～NST活動の普及～</vt:lpstr>
      <vt:lpstr>今後の課題　 　　　　　　　　　　～NST活動の普及～</vt:lpstr>
      <vt:lpstr>今後の課題　 　　　～個別化した栄養サポート～</vt:lpstr>
      <vt:lpstr>今後の課題　 　　　～個別化した栄養サポート～</vt:lpstr>
      <vt:lpstr>今後の課題　 　　　　　　　　　　～栄養管理方法～</vt:lpstr>
      <vt:lpstr>まとめ</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NST介入患者の変化と 今後の課題</dc:title>
  <dc:creator>高山実祈</dc:creator>
  <cp:lastModifiedBy>Windows User</cp:lastModifiedBy>
  <cp:revision>99</cp:revision>
  <dcterms:created xsi:type="dcterms:W3CDTF">2025-06-01T09:25:49Z</dcterms:created>
  <dcterms:modified xsi:type="dcterms:W3CDTF">2025-07-05T01:33:38Z</dcterms:modified>
</cp:coreProperties>
</file>