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7"/>
  </p:notesMasterIdLst>
  <p:sldIdLst>
    <p:sldId id="257" r:id="rId2"/>
    <p:sldId id="385" r:id="rId3"/>
    <p:sldId id="386" r:id="rId4"/>
    <p:sldId id="388" r:id="rId5"/>
    <p:sldId id="389" r:id="rId6"/>
    <p:sldId id="390" r:id="rId7"/>
    <p:sldId id="391" r:id="rId8"/>
    <p:sldId id="392" r:id="rId9"/>
    <p:sldId id="259" r:id="rId10"/>
    <p:sldId id="380" r:id="rId11"/>
    <p:sldId id="261" r:id="rId12"/>
    <p:sldId id="387" r:id="rId13"/>
    <p:sldId id="395" r:id="rId14"/>
    <p:sldId id="394" r:id="rId15"/>
    <p:sldId id="382" r:id="rId16"/>
  </p:sldIdLst>
  <p:sldSz cx="12192000" cy="6858000"/>
  <p:notesSz cx="9945688"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3797" autoAdjust="0"/>
  </p:normalViewPr>
  <p:slideViewPr>
    <p:cSldViewPr snapToGrid="0">
      <p:cViewPr varScale="1">
        <p:scale>
          <a:sx n="52" d="100"/>
          <a:sy n="52" d="100"/>
        </p:scale>
        <p:origin x="9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4309798"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3588" y="2"/>
            <a:ext cx="4309798" cy="344091"/>
          </a:xfrm>
          <a:prstGeom prst="rect">
            <a:avLst/>
          </a:prstGeom>
        </p:spPr>
        <p:txBody>
          <a:bodyPr vert="horz" lIns="91440" tIns="45720" rIns="91440" bIns="45720" rtlCol="0"/>
          <a:lstStyle>
            <a:lvl1pPr algn="r">
              <a:defRPr sz="1200"/>
            </a:lvl1pPr>
          </a:lstStyle>
          <a:p>
            <a:fld id="{D64066AB-CDA7-423E-B25A-65692A5A0CB8}" type="datetimeFigureOut">
              <a:rPr kumimoji="1" lang="ja-JP" altLang="en-US" smtClean="0"/>
              <a:t>2025/7/5</a:t>
            </a:fld>
            <a:endParaRPr kumimoji="1" lang="ja-JP" altLang="en-US"/>
          </a:p>
        </p:txBody>
      </p:sp>
      <p:sp>
        <p:nvSpPr>
          <p:cNvPr id="4" name="スライド イメージ プレースホルダー 3"/>
          <p:cNvSpPr>
            <a:spLocks noGrp="1" noRot="1" noChangeAspect="1"/>
          </p:cNvSpPr>
          <p:nvPr>
            <p:ph type="sldImg" idx="2"/>
          </p:nvPr>
        </p:nvSpPr>
        <p:spPr>
          <a:xfrm>
            <a:off x="2914650" y="857250"/>
            <a:ext cx="4116388"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4569" y="3300412"/>
            <a:ext cx="7956550" cy="27003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4309798" cy="34409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3588" y="6513910"/>
            <a:ext cx="4309798" cy="344091"/>
          </a:xfrm>
          <a:prstGeom prst="rect">
            <a:avLst/>
          </a:prstGeom>
        </p:spPr>
        <p:txBody>
          <a:bodyPr vert="horz" lIns="91440" tIns="45720" rIns="91440" bIns="45720" rtlCol="0" anchor="b"/>
          <a:lstStyle>
            <a:lvl1pPr algn="r">
              <a:defRPr sz="1200"/>
            </a:lvl1pPr>
          </a:lstStyle>
          <a:p>
            <a:fld id="{44DAFDE8-54BB-46A7-82B1-A49D95A86303}" type="slidenum">
              <a:rPr kumimoji="1" lang="ja-JP" altLang="en-US" smtClean="0"/>
              <a:t>‹#›</a:t>
            </a:fld>
            <a:endParaRPr kumimoji="1" lang="ja-JP" altLang="en-US"/>
          </a:p>
        </p:txBody>
      </p:sp>
    </p:spTree>
    <p:extLst>
      <p:ext uri="{BB962C8B-B14F-4D97-AF65-F5344CB8AC3E}">
        <p14:creationId xmlns:p14="http://schemas.microsoft.com/office/powerpoint/2010/main" val="19245233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和田病院　</a:t>
            </a:r>
            <a:r>
              <a:rPr kumimoji="1" lang="ja-JP" altLang="en-US"/>
              <a:t>管理栄養士の隆</a:t>
            </a:r>
            <a:r>
              <a:rPr kumimoji="1" lang="ja-JP" altLang="en-US" dirty="0"/>
              <a:t>朝美と申します。</a:t>
            </a:r>
            <a:endParaRPr kumimoji="1" lang="en-US" altLang="ja-JP" dirty="0"/>
          </a:p>
          <a:p>
            <a:r>
              <a:rPr kumimoji="1" lang="ja-JP" altLang="en-US" dirty="0"/>
              <a:t>今回、当院で行った「栄養課業務の効率化による業務負担改善への取り組み」について発表させていただきます。</a:t>
            </a:r>
            <a:endParaRPr kumimoji="1" lang="en-US" altLang="ja-JP" dirty="0"/>
          </a:p>
          <a:p>
            <a:r>
              <a:rPr kumimoji="1" lang="ja-JP" altLang="en-US" dirty="0"/>
              <a:t>よろしくお願いいたします。</a:t>
            </a:r>
          </a:p>
        </p:txBody>
      </p:sp>
      <p:sp>
        <p:nvSpPr>
          <p:cNvPr id="4" name="スライド番号プレースホルダー 3"/>
          <p:cNvSpPr>
            <a:spLocks noGrp="1"/>
          </p:cNvSpPr>
          <p:nvPr>
            <p:ph type="sldNum" sz="quarter" idx="5"/>
          </p:nvPr>
        </p:nvSpPr>
        <p:spPr/>
        <p:txBody>
          <a:bodyPr/>
          <a:lstStyle/>
          <a:p>
            <a:fld id="{9B38AB17-20BD-46EA-B8E6-8E3031E83F3D}" type="slidenum">
              <a:rPr kumimoji="1" lang="ja-JP" altLang="en-US" smtClean="0"/>
              <a:t>1</a:t>
            </a:fld>
            <a:endParaRPr kumimoji="1" lang="ja-JP" altLang="en-US"/>
          </a:p>
        </p:txBody>
      </p:sp>
    </p:spTree>
    <p:extLst>
      <p:ext uri="{BB962C8B-B14F-4D97-AF65-F5344CB8AC3E}">
        <p14:creationId xmlns:p14="http://schemas.microsoft.com/office/powerpoint/2010/main" val="1049518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結果と考察です。</a:t>
            </a:r>
          </a:p>
        </p:txBody>
      </p:sp>
      <p:sp>
        <p:nvSpPr>
          <p:cNvPr id="4" name="スライド番号プレースホルダー 3"/>
          <p:cNvSpPr>
            <a:spLocks noGrp="1"/>
          </p:cNvSpPr>
          <p:nvPr>
            <p:ph type="sldNum" sz="quarter" idx="5"/>
          </p:nvPr>
        </p:nvSpPr>
        <p:spPr/>
        <p:txBody>
          <a:bodyPr/>
          <a:lstStyle/>
          <a:p>
            <a:fld id="{44DAFDE8-54BB-46A7-82B1-A49D95A86303}" type="slidenum">
              <a:rPr kumimoji="1" lang="ja-JP" altLang="en-US" smtClean="0"/>
              <a:t>10</a:t>
            </a:fld>
            <a:endParaRPr kumimoji="1" lang="ja-JP" altLang="en-US"/>
          </a:p>
        </p:txBody>
      </p:sp>
    </p:spTree>
    <p:extLst>
      <p:ext uri="{BB962C8B-B14F-4D97-AF65-F5344CB8AC3E}">
        <p14:creationId xmlns:p14="http://schemas.microsoft.com/office/powerpoint/2010/main" val="2381215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まず、業務量が改善し、日常業務による残業時間が年間で</a:t>
            </a:r>
            <a:r>
              <a:rPr kumimoji="1" lang="en-US" altLang="ja-JP" dirty="0"/>
              <a:t>95</a:t>
            </a:r>
            <a:r>
              <a:rPr kumimoji="1" lang="ja-JP" altLang="en-US" dirty="0"/>
              <a:t>％削減出来ました。</a:t>
            </a:r>
            <a:endParaRPr kumimoji="1" lang="en-US" altLang="ja-JP" dirty="0"/>
          </a:p>
          <a:p>
            <a:r>
              <a:rPr kumimoji="1" lang="ja-JP" altLang="en-US" dirty="0"/>
              <a:t>これは、</a:t>
            </a:r>
            <a:r>
              <a:rPr kumimoji="1" lang="en-US" altLang="ja-JP" dirty="0"/>
              <a:t>4</a:t>
            </a:r>
            <a:r>
              <a:rPr kumimoji="1" lang="ja-JP" altLang="en-US" dirty="0"/>
              <a:t>つの取り組みを通して書類作成の工数や作成枚数が減少した事で、業務効率化を行う事が出来た点が大きく影響したと思われます。</a:t>
            </a:r>
            <a:endParaRPr kumimoji="1" lang="en-US" altLang="ja-JP" dirty="0"/>
          </a:p>
          <a:p>
            <a:r>
              <a:rPr kumimoji="1" lang="ja-JP" altLang="en-US" dirty="0"/>
              <a:t>次に、業務の質の改善です。給食業務時間が</a:t>
            </a:r>
            <a:r>
              <a:rPr kumimoji="1" lang="en-US" altLang="ja-JP" dirty="0"/>
              <a:t>3.4</a:t>
            </a:r>
            <a:r>
              <a:rPr kumimoji="1" lang="ja-JP" altLang="en-US" dirty="0"/>
              <a:t>％短縮し、</a:t>
            </a:r>
            <a:r>
              <a:rPr kumimoji="1" lang="en-US" altLang="ja-JP" dirty="0"/>
              <a:t>1</a:t>
            </a:r>
            <a:r>
              <a:rPr kumimoji="1" lang="ja-JP" altLang="en-US" dirty="0"/>
              <a:t>日当たり</a:t>
            </a:r>
            <a:r>
              <a:rPr kumimoji="1" lang="en-US" altLang="ja-JP" dirty="0"/>
              <a:t>1.5</a:t>
            </a:r>
            <a:r>
              <a:rPr kumimoji="1" lang="ja-JP" altLang="en-US" dirty="0"/>
              <a:t>時間→</a:t>
            </a:r>
            <a:r>
              <a:rPr kumimoji="1" lang="en-US" altLang="ja-JP" dirty="0"/>
              <a:t>1.3</a:t>
            </a:r>
            <a:r>
              <a:rPr kumimoji="1" lang="ja-JP" altLang="en-US" dirty="0"/>
              <a:t>時間へ減少しました。栄養管理業務時間は</a:t>
            </a:r>
            <a:r>
              <a:rPr kumimoji="1" lang="en-US" altLang="ja-JP" dirty="0"/>
              <a:t>2.9</a:t>
            </a:r>
            <a:r>
              <a:rPr kumimoji="1" lang="ja-JP" altLang="en-US" dirty="0"/>
              <a:t>％増加し、</a:t>
            </a:r>
            <a:r>
              <a:rPr kumimoji="1" lang="en-US" altLang="ja-JP" dirty="0"/>
              <a:t>1</a:t>
            </a:r>
            <a:r>
              <a:rPr kumimoji="1" lang="ja-JP" altLang="en-US" dirty="0"/>
              <a:t>日当たり</a:t>
            </a:r>
            <a:r>
              <a:rPr kumimoji="1" lang="en-US" altLang="ja-JP" dirty="0"/>
              <a:t>6.1</a:t>
            </a:r>
            <a:r>
              <a:rPr kumimoji="1" lang="ja-JP" altLang="en-US" dirty="0"/>
              <a:t>時間→</a:t>
            </a:r>
            <a:r>
              <a:rPr kumimoji="1" lang="en-US" altLang="ja-JP" dirty="0"/>
              <a:t>6.4</a:t>
            </a:r>
            <a:r>
              <a:rPr kumimoji="1" lang="ja-JP" altLang="en-US" dirty="0"/>
              <a:t>時間となりました。これについては、食札を手書きしていた分が自動印刷化出来た事で給食業務時間が減り、その時間を栄養管理業務に充てる事が出来るようになったと考えられます。</a:t>
            </a:r>
            <a:endParaRPr kumimoji="1" lang="en-US" altLang="ja-JP" dirty="0"/>
          </a:p>
          <a:p>
            <a:r>
              <a:rPr kumimoji="1" lang="ja-JP" altLang="en-US" dirty="0"/>
              <a:t>さらに、食事変更のインシデントが</a:t>
            </a:r>
            <a:r>
              <a:rPr kumimoji="1" lang="en-US" altLang="ja-JP" dirty="0"/>
              <a:t>80</a:t>
            </a:r>
            <a:r>
              <a:rPr kumimoji="1" lang="ja-JP" altLang="en-US" dirty="0"/>
              <a:t>％減少し、食事変更の手書きによるヒューマンエラーが減少した事が、そのままインシデントの減少に繋がったと思われます。</a:t>
            </a:r>
          </a:p>
        </p:txBody>
      </p:sp>
      <p:sp>
        <p:nvSpPr>
          <p:cNvPr id="4" name="スライド番号プレースホルダー 3"/>
          <p:cNvSpPr>
            <a:spLocks noGrp="1"/>
          </p:cNvSpPr>
          <p:nvPr>
            <p:ph type="sldNum" sz="quarter" idx="5"/>
          </p:nvPr>
        </p:nvSpPr>
        <p:spPr/>
        <p:txBody>
          <a:bodyPr/>
          <a:lstStyle/>
          <a:p>
            <a:fld id="{EB6A4B80-78BE-431C-94E1-6BA20BFBA992}" type="slidenum">
              <a:rPr kumimoji="1" lang="ja-JP" altLang="en-US" smtClean="0"/>
              <a:t>11</a:t>
            </a:fld>
            <a:endParaRPr kumimoji="1" lang="ja-JP" altLang="en-US"/>
          </a:p>
        </p:txBody>
      </p:sp>
    </p:spTree>
    <p:extLst>
      <p:ext uri="{BB962C8B-B14F-4D97-AF65-F5344CB8AC3E}">
        <p14:creationId xmlns:p14="http://schemas.microsoft.com/office/powerpoint/2010/main" val="3351706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先行研究において、、、</a:t>
            </a:r>
          </a:p>
        </p:txBody>
      </p:sp>
      <p:sp>
        <p:nvSpPr>
          <p:cNvPr id="4" name="スライド番号プレースホルダー 3"/>
          <p:cNvSpPr>
            <a:spLocks noGrp="1"/>
          </p:cNvSpPr>
          <p:nvPr>
            <p:ph type="sldNum" sz="quarter" idx="5"/>
          </p:nvPr>
        </p:nvSpPr>
        <p:spPr/>
        <p:txBody>
          <a:bodyPr/>
          <a:lstStyle/>
          <a:p>
            <a:fld id="{44DAFDE8-54BB-46A7-82B1-A49D95A86303}" type="slidenum">
              <a:rPr kumimoji="1" lang="ja-JP" altLang="en-US" smtClean="0"/>
              <a:t>12</a:t>
            </a:fld>
            <a:endParaRPr kumimoji="1" lang="ja-JP" altLang="en-US"/>
          </a:p>
        </p:txBody>
      </p:sp>
    </p:spTree>
    <p:extLst>
      <p:ext uri="{BB962C8B-B14F-4D97-AF65-F5344CB8AC3E}">
        <p14:creationId xmlns:p14="http://schemas.microsoft.com/office/powerpoint/2010/main" val="2981977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BDF2F-3A0A-FC52-1C00-44B191CDA21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083D0C7-E239-0935-D04F-6853E95AB6E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8FF2F80-1BC6-9847-5C59-9861B23AA3F0}"/>
              </a:ext>
            </a:extLst>
          </p:cNvPr>
          <p:cNvSpPr>
            <a:spLocks noGrp="1"/>
          </p:cNvSpPr>
          <p:nvPr>
            <p:ph type="body" idx="1"/>
          </p:nvPr>
        </p:nvSpPr>
        <p:spPr/>
        <p:txBody>
          <a:bodyPr/>
          <a:lstStyle/>
          <a:p>
            <a:r>
              <a:rPr kumimoji="1" lang="ja-JP" altLang="en-US" dirty="0"/>
              <a:t>今回の取り組みにより、</a:t>
            </a:r>
            <a:r>
              <a:rPr kumimoji="1" lang="en-US" altLang="ja-JP" dirty="0"/>
              <a:t>3</a:t>
            </a:r>
            <a:r>
              <a:rPr kumimoji="1" lang="ja-JP" altLang="en-US" dirty="0"/>
              <a:t>つの変化を実感しております。</a:t>
            </a:r>
            <a:endParaRPr kumimoji="1" lang="en-US" altLang="ja-JP" dirty="0"/>
          </a:p>
          <a:p>
            <a:r>
              <a:rPr kumimoji="1" lang="ja-JP" altLang="en-US" dirty="0"/>
              <a:t>まず、栄養指導や患者管理の時間が増えました。</a:t>
            </a:r>
            <a:endParaRPr kumimoji="1" lang="en-US" altLang="ja-JP" dirty="0"/>
          </a:p>
          <a:p>
            <a:r>
              <a:rPr kumimoji="1" lang="ja-JP" altLang="en-US" dirty="0"/>
              <a:t>栄養指導の実施件数が</a:t>
            </a:r>
            <a:r>
              <a:rPr kumimoji="1" lang="en-US" altLang="ja-JP" dirty="0"/>
              <a:t>10</a:t>
            </a:r>
            <a:r>
              <a:rPr kumimoji="1" lang="ja-JP" altLang="en-US" dirty="0"/>
              <a:t>％増加して増収に繋がっており、また病棟で患者様と関わる時間が増えたと感じています</a:t>
            </a:r>
            <a:endParaRPr kumimoji="1" lang="en-US" altLang="ja-JP" dirty="0"/>
          </a:p>
          <a:p>
            <a:r>
              <a:rPr kumimoji="1" lang="ja-JP" altLang="en-US" dirty="0"/>
              <a:t>次に、診療報酬改定による業務変更に余裕を持って対応する事が出来ました。</a:t>
            </a:r>
            <a:endParaRPr kumimoji="1" lang="en-US" altLang="ja-JP" dirty="0"/>
          </a:p>
          <a:p>
            <a:r>
              <a:rPr kumimoji="1" lang="ja-JP" altLang="en-US" dirty="0"/>
              <a:t>前年度の診療報酬改定において、栄養スクリーニングや</a:t>
            </a:r>
            <a:r>
              <a:rPr kumimoji="1" lang="en-US" altLang="ja-JP" dirty="0"/>
              <a:t>GLI</a:t>
            </a:r>
            <a:r>
              <a:rPr kumimoji="1" lang="ja-JP" altLang="en-US" dirty="0"/>
              <a:t>Ｍ基準の導入が必要となりましたが、早めに準備や対策をする事ができ、スムーズに導入する事が出来ました。</a:t>
            </a:r>
            <a:endParaRPr kumimoji="1" lang="en-US" altLang="ja-JP" dirty="0"/>
          </a:p>
          <a:p>
            <a:r>
              <a:rPr kumimoji="1" lang="ja-JP" altLang="en-US" dirty="0"/>
              <a:t>さらに、嚥下調整食の見直しや学会発表に向けた準備といった事に時間を割けるようになりました。</a:t>
            </a:r>
            <a:endParaRPr kumimoji="1" lang="en-US" altLang="ja-JP" dirty="0"/>
          </a:p>
          <a:p>
            <a:endParaRPr kumimoji="1" lang="en-US" altLang="ja-JP" dirty="0"/>
          </a:p>
          <a:p>
            <a:r>
              <a:rPr kumimoji="1" lang="ja-JP" altLang="en-US" dirty="0"/>
              <a:t>これらの変化から、働きやすくなった、管理栄養士としての仕事が増えて、充実感が増したと栄養課</a:t>
            </a:r>
            <a:r>
              <a:rPr kumimoji="1" lang="en-US" altLang="ja-JP" dirty="0"/>
              <a:t>2</a:t>
            </a:r>
            <a:r>
              <a:rPr kumimoji="1" lang="ja-JP" altLang="en-US" dirty="0"/>
              <a:t>人共に感じており、他職種からも「病棟にいる時間が増えた」と言われるようになりました。</a:t>
            </a:r>
            <a:endParaRPr kumimoji="1" lang="en-US" altLang="ja-JP" dirty="0"/>
          </a:p>
        </p:txBody>
      </p:sp>
      <p:sp>
        <p:nvSpPr>
          <p:cNvPr id="4" name="スライド番号プレースホルダー 3">
            <a:extLst>
              <a:ext uri="{FF2B5EF4-FFF2-40B4-BE49-F238E27FC236}">
                <a16:creationId xmlns:a16="http://schemas.microsoft.com/office/drawing/2014/main" id="{3522A97E-883C-1BBD-2700-4C34FE6D809C}"/>
              </a:ext>
            </a:extLst>
          </p:cNvPr>
          <p:cNvSpPr>
            <a:spLocks noGrp="1"/>
          </p:cNvSpPr>
          <p:nvPr>
            <p:ph type="sldNum" sz="quarter" idx="5"/>
          </p:nvPr>
        </p:nvSpPr>
        <p:spPr/>
        <p:txBody>
          <a:bodyPr/>
          <a:lstStyle/>
          <a:p>
            <a:fld id="{EB6A4B80-78BE-431C-94E1-6BA20BFBA992}" type="slidenum">
              <a:rPr kumimoji="1" lang="ja-JP" altLang="en-US" smtClean="0"/>
              <a:t>13</a:t>
            </a:fld>
            <a:endParaRPr kumimoji="1" lang="ja-JP" altLang="en-US"/>
          </a:p>
        </p:txBody>
      </p:sp>
    </p:spTree>
    <p:extLst>
      <p:ext uri="{BB962C8B-B14F-4D97-AF65-F5344CB8AC3E}">
        <p14:creationId xmlns:p14="http://schemas.microsoft.com/office/powerpoint/2010/main" val="3064614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67376-6EF1-00F2-491F-E2352E88CF8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796DE10-E55A-0C51-0BC6-366CE98A83E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16C135E-24EA-A9E3-B3FE-B430DC5C2BBE}"/>
              </a:ext>
            </a:extLst>
          </p:cNvPr>
          <p:cNvSpPr>
            <a:spLocks noGrp="1"/>
          </p:cNvSpPr>
          <p:nvPr>
            <p:ph type="body" idx="1"/>
          </p:nvPr>
        </p:nvSpPr>
        <p:spPr/>
        <p:txBody>
          <a:bodyPr/>
          <a:lstStyle/>
          <a:p>
            <a:r>
              <a:rPr kumimoji="1" lang="ja-JP" altLang="en-US" dirty="0"/>
              <a:t>今後の展望についてです。</a:t>
            </a:r>
            <a:endParaRPr kumimoji="1" lang="en-US" altLang="ja-JP" dirty="0"/>
          </a:p>
          <a:p>
            <a:r>
              <a:rPr kumimoji="1" lang="ja-JP" altLang="en-US" dirty="0"/>
              <a:t>今年、食事摂取基準が改訂され、約束食事箋の見直しを行う必要が出てきた為、その作業を行っていく事と、</a:t>
            </a:r>
            <a:endParaRPr kumimoji="1" lang="en-US" altLang="ja-JP" dirty="0"/>
          </a:p>
          <a:p>
            <a:r>
              <a:rPr kumimoji="1" lang="en-US" altLang="ja-JP" dirty="0"/>
              <a:t>GLIM</a:t>
            </a:r>
            <a:r>
              <a:rPr kumimoji="1" lang="ja-JP" altLang="en-US" dirty="0"/>
              <a:t>基準が現在加算の要件である回復期でのみ運用されている為、今後は急性期や慢性期も含め、全病棟で運用出来る体制に整えていく予定です。</a:t>
            </a:r>
            <a:endParaRPr kumimoji="1" lang="en-US" altLang="ja-JP" dirty="0"/>
          </a:p>
          <a:p>
            <a:endParaRPr kumimoji="1" lang="en-US" altLang="ja-JP" dirty="0"/>
          </a:p>
          <a:p>
            <a:r>
              <a:rPr kumimoji="1" lang="ja-JP" altLang="en-US" dirty="0"/>
              <a:t>また、来年度にまた診療報酬改定がある為、業務の変化に柔軟に対応できるよう、今後も取り組みを行っていこうと思います。</a:t>
            </a:r>
          </a:p>
        </p:txBody>
      </p:sp>
      <p:sp>
        <p:nvSpPr>
          <p:cNvPr id="4" name="スライド番号プレースホルダー 3">
            <a:extLst>
              <a:ext uri="{FF2B5EF4-FFF2-40B4-BE49-F238E27FC236}">
                <a16:creationId xmlns:a16="http://schemas.microsoft.com/office/drawing/2014/main" id="{CDB553DE-2210-F5AA-61B0-7ECB2E525C18}"/>
              </a:ext>
            </a:extLst>
          </p:cNvPr>
          <p:cNvSpPr>
            <a:spLocks noGrp="1"/>
          </p:cNvSpPr>
          <p:nvPr>
            <p:ph type="sldNum" sz="quarter" idx="5"/>
          </p:nvPr>
        </p:nvSpPr>
        <p:spPr/>
        <p:txBody>
          <a:bodyPr/>
          <a:lstStyle/>
          <a:p>
            <a:fld id="{EB6A4B80-78BE-431C-94E1-6BA20BFBA992}" type="slidenum">
              <a:rPr kumimoji="1" lang="ja-JP" altLang="en-US" smtClean="0"/>
              <a:t>14</a:t>
            </a:fld>
            <a:endParaRPr kumimoji="1" lang="ja-JP" altLang="en-US"/>
          </a:p>
        </p:txBody>
      </p:sp>
    </p:spTree>
    <p:extLst>
      <p:ext uri="{BB962C8B-B14F-4D97-AF65-F5344CB8AC3E}">
        <p14:creationId xmlns:p14="http://schemas.microsoft.com/office/powerpoint/2010/main" val="2580448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以上で発表を終わります。ご清聴ありがとうございました。</a:t>
            </a:r>
          </a:p>
        </p:txBody>
      </p:sp>
      <p:sp>
        <p:nvSpPr>
          <p:cNvPr id="4" name="スライド番号プレースホルダー 3"/>
          <p:cNvSpPr>
            <a:spLocks noGrp="1"/>
          </p:cNvSpPr>
          <p:nvPr>
            <p:ph type="sldNum" sz="quarter" idx="5"/>
          </p:nvPr>
        </p:nvSpPr>
        <p:spPr/>
        <p:txBody>
          <a:bodyPr/>
          <a:lstStyle/>
          <a:p>
            <a:fld id="{44DAFDE8-54BB-46A7-82B1-A49D95A86303}" type="slidenum">
              <a:rPr kumimoji="1" lang="ja-JP" altLang="en-US" smtClean="0"/>
              <a:t>15</a:t>
            </a:fld>
            <a:endParaRPr kumimoji="1" lang="ja-JP" altLang="en-US"/>
          </a:p>
        </p:txBody>
      </p:sp>
    </p:spTree>
    <p:extLst>
      <p:ext uri="{BB962C8B-B14F-4D97-AF65-F5344CB8AC3E}">
        <p14:creationId xmlns:p14="http://schemas.microsoft.com/office/powerpoint/2010/main" val="3099783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初めに、当院について簡単に説明させていただきます。</a:t>
            </a:r>
            <a:endParaRPr kumimoji="1" lang="en-US" altLang="ja-JP" dirty="0"/>
          </a:p>
          <a:p>
            <a:r>
              <a:rPr kumimoji="1" lang="ja-JP" altLang="en-US" dirty="0"/>
              <a:t>当院は大分県宇佐市にあります。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44DAFDE8-54BB-46A7-82B1-A49D95A86303}" type="slidenum">
              <a:rPr kumimoji="1" lang="ja-JP" altLang="en-US" smtClean="0"/>
              <a:t>2</a:t>
            </a:fld>
            <a:endParaRPr kumimoji="1" lang="ja-JP" altLang="en-US"/>
          </a:p>
        </p:txBody>
      </p:sp>
    </p:spTree>
    <p:extLst>
      <p:ext uri="{BB962C8B-B14F-4D97-AF65-F5344CB8AC3E}">
        <p14:creationId xmlns:p14="http://schemas.microsoft.com/office/powerpoint/2010/main" val="1962852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30007-0F58-C447-86BA-1ABD16EDE74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9FE0B36-170C-BA7F-2A79-7CAD09FDAE4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5A478F4-4A71-6287-5980-97C10C379261}"/>
              </a:ext>
            </a:extLst>
          </p:cNvPr>
          <p:cNvSpPr>
            <a:spLocks noGrp="1"/>
          </p:cNvSpPr>
          <p:nvPr>
            <p:ph type="body" idx="1"/>
          </p:nvPr>
        </p:nvSpPr>
        <p:spPr/>
        <p:txBody>
          <a:bodyPr/>
          <a:lstStyle/>
          <a:p>
            <a:r>
              <a:rPr kumimoji="1" lang="ja-JP" altLang="en-US" dirty="0"/>
              <a:t>当院の栄養課についてです。</a:t>
            </a:r>
            <a:endParaRPr kumimoji="1" lang="en-US" altLang="ja-JP" dirty="0"/>
          </a:p>
          <a:p>
            <a:r>
              <a:rPr kumimoji="1" lang="ja-JP" altLang="en-US" dirty="0"/>
              <a:t>現在</a:t>
            </a:r>
            <a:r>
              <a:rPr kumimoji="1" lang="en-US" altLang="ja-JP" dirty="0"/>
              <a:t>2</a:t>
            </a:r>
            <a:r>
              <a:rPr kumimoji="1" lang="ja-JP" altLang="en-US" dirty="0"/>
              <a:t>人体制となっており、そのうち</a:t>
            </a:r>
            <a:r>
              <a:rPr kumimoji="1" lang="en-US" altLang="ja-JP" dirty="0"/>
              <a:t>1</a:t>
            </a:r>
            <a:r>
              <a:rPr kumimoji="1" lang="ja-JP" altLang="en-US" dirty="0"/>
              <a:t>名は加算の関係で回復期専任となっています。</a:t>
            </a:r>
            <a:endParaRPr kumimoji="1" lang="en-US" altLang="ja-JP" dirty="0"/>
          </a:p>
          <a:p>
            <a:r>
              <a:rPr kumimoji="1" lang="ja-JP" altLang="en-US" dirty="0"/>
              <a:t>委託給食業者が入っており、食札や食数以外の厨房業務は完全に委託しています。</a:t>
            </a:r>
          </a:p>
        </p:txBody>
      </p:sp>
      <p:sp>
        <p:nvSpPr>
          <p:cNvPr id="4" name="スライド番号プレースホルダー 3">
            <a:extLst>
              <a:ext uri="{FF2B5EF4-FFF2-40B4-BE49-F238E27FC236}">
                <a16:creationId xmlns:a16="http://schemas.microsoft.com/office/drawing/2014/main" id="{2F8148BD-7871-DF0C-A173-186C52B8C16C}"/>
              </a:ext>
            </a:extLst>
          </p:cNvPr>
          <p:cNvSpPr>
            <a:spLocks noGrp="1"/>
          </p:cNvSpPr>
          <p:nvPr>
            <p:ph type="sldNum" sz="quarter" idx="5"/>
          </p:nvPr>
        </p:nvSpPr>
        <p:spPr/>
        <p:txBody>
          <a:bodyPr/>
          <a:lstStyle/>
          <a:p>
            <a:fld id="{44DAFDE8-54BB-46A7-82B1-A49D95A86303}" type="slidenum">
              <a:rPr kumimoji="1" lang="ja-JP" altLang="en-US" smtClean="0"/>
              <a:t>3</a:t>
            </a:fld>
            <a:endParaRPr kumimoji="1" lang="ja-JP" altLang="en-US"/>
          </a:p>
        </p:txBody>
      </p:sp>
    </p:spTree>
    <p:extLst>
      <p:ext uri="{BB962C8B-B14F-4D97-AF65-F5344CB8AC3E}">
        <p14:creationId xmlns:p14="http://schemas.microsoft.com/office/powerpoint/2010/main" val="225253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当院栄養課の問題点は～～</a:t>
            </a:r>
            <a:endParaRPr kumimoji="1" lang="en-US" altLang="ja-JP" dirty="0"/>
          </a:p>
          <a:p>
            <a:endParaRPr kumimoji="1" lang="en-US" altLang="ja-JP" dirty="0"/>
          </a:p>
          <a:p>
            <a:endParaRPr kumimoji="1" lang="en-US" altLang="ja-JP" dirty="0"/>
          </a:p>
          <a:p>
            <a:endParaRPr kumimoji="1" lang="en-US" altLang="ja-JP" dirty="0"/>
          </a:p>
          <a:p>
            <a:r>
              <a:rPr kumimoji="1" lang="ja-JP" altLang="en-US" dirty="0"/>
              <a:t>主に雑務による業務量が多く、効率が悪く働きにくい環境でした。</a:t>
            </a:r>
          </a:p>
        </p:txBody>
      </p:sp>
      <p:sp>
        <p:nvSpPr>
          <p:cNvPr id="4" name="スライド番号プレースホルダー 3"/>
          <p:cNvSpPr>
            <a:spLocks noGrp="1"/>
          </p:cNvSpPr>
          <p:nvPr>
            <p:ph type="sldNum" sz="quarter" idx="5"/>
          </p:nvPr>
        </p:nvSpPr>
        <p:spPr/>
        <p:txBody>
          <a:bodyPr/>
          <a:lstStyle/>
          <a:p>
            <a:fld id="{44DAFDE8-54BB-46A7-82B1-A49D95A86303}" type="slidenum">
              <a:rPr kumimoji="1" lang="ja-JP" altLang="en-US" smtClean="0"/>
              <a:t>4</a:t>
            </a:fld>
            <a:endParaRPr kumimoji="1" lang="ja-JP" altLang="en-US"/>
          </a:p>
        </p:txBody>
      </p:sp>
    </p:spTree>
    <p:extLst>
      <p:ext uri="{BB962C8B-B14F-4D97-AF65-F5344CB8AC3E}">
        <p14:creationId xmlns:p14="http://schemas.microsoft.com/office/powerpoint/2010/main" val="16021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そこで、当院では</a:t>
            </a:r>
            <a:endParaRPr kumimoji="1" lang="en-US" altLang="ja-JP" dirty="0"/>
          </a:p>
          <a:p>
            <a:r>
              <a:rPr kumimoji="1" lang="en-US" altLang="ja-JP" dirty="0"/>
              <a:t>1</a:t>
            </a:r>
            <a:r>
              <a:rPr kumimoji="1" lang="ja-JP" altLang="en-US" dirty="0"/>
              <a:t>～</a:t>
            </a:r>
            <a:endParaRPr kumimoji="1" lang="en-US" altLang="ja-JP" dirty="0"/>
          </a:p>
          <a:p>
            <a:r>
              <a:rPr kumimoji="1" lang="en-US" altLang="ja-JP" dirty="0"/>
              <a:t>2</a:t>
            </a:r>
            <a:r>
              <a:rPr kumimoji="1" lang="ja-JP" altLang="en-US" dirty="0"/>
              <a:t>～</a:t>
            </a:r>
            <a:endParaRPr kumimoji="1" lang="en-US" altLang="ja-JP" dirty="0"/>
          </a:p>
          <a:p>
            <a:r>
              <a:rPr kumimoji="1" lang="en-US" altLang="ja-JP" dirty="0"/>
              <a:t>3</a:t>
            </a:r>
            <a:r>
              <a:rPr kumimoji="1" lang="ja-JP" altLang="en-US" dirty="0"/>
              <a:t>～</a:t>
            </a:r>
            <a:endParaRPr kumimoji="1" lang="en-US" altLang="ja-JP" dirty="0"/>
          </a:p>
          <a:p>
            <a:r>
              <a:rPr kumimoji="1" lang="en-US" altLang="ja-JP" dirty="0"/>
              <a:t>4</a:t>
            </a:r>
            <a:r>
              <a:rPr kumimoji="1" lang="ja-JP" altLang="en-US" dirty="0"/>
              <a:t>～</a:t>
            </a:r>
            <a:endParaRPr kumimoji="1" lang="en-US" altLang="ja-JP" dirty="0"/>
          </a:p>
          <a:p>
            <a:r>
              <a:rPr kumimoji="1" lang="ja-JP" altLang="en-US" dirty="0"/>
              <a:t>といった、</a:t>
            </a:r>
            <a:r>
              <a:rPr kumimoji="1" lang="en-US" altLang="ja-JP" dirty="0"/>
              <a:t>4</a:t>
            </a:r>
            <a:r>
              <a:rPr kumimoji="1" lang="ja-JP" altLang="en-US" dirty="0"/>
              <a:t>つの取り組みを行いました。</a:t>
            </a:r>
          </a:p>
        </p:txBody>
      </p:sp>
      <p:sp>
        <p:nvSpPr>
          <p:cNvPr id="4" name="スライド番号プレースホルダー 3"/>
          <p:cNvSpPr>
            <a:spLocks noGrp="1"/>
          </p:cNvSpPr>
          <p:nvPr>
            <p:ph type="sldNum" sz="quarter" idx="5"/>
          </p:nvPr>
        </p:nvSpPr>
        <p:spPr/>
        <p:txBody>
          <a:bodyPr/>
          <a:lstStyle/>
          <a:p>
            <a:fld id="{44DAFDE8-54BB-46A7-82B1-A49D95A86303}" type="slidenum">
              <a:rPr kumimoji="1" lang="ja-JP" altLang="en-US" smtClean="0"/>
              <a:t>5</a:t>
            </a:fld>
            <a:endParaRPr kumimoji="1" lang="ja-JP" altLang="en-US"/>
          </a:p>
        </p:txBody>
      </p:sp>
    </p:spTree>
    <p:extLst>
      <p:ext uri="{BB962C8B-B14F-4D97-AF65-F5344CB8AC3E}">
        <p14:creationId xmlns:p14="http://schemas.microsoft.com/office/powerpoint/2010/main" val="2712932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a:t>
            </a:r>
            <a:r>
              <a:rPr kumimoji="1" lang="en-US" altLang="ja-JP" dirty="0"/>
              <a:t>1</a:t>
            </a:r>
            <a:r>
              <a:rPr kumimoji="1" lang="ja-JP" altLang="en-US" dirty="0"/>
              <a:t>つめの取り組みについてです。</a:t>
            </a:r>
            <a:endParaRPr kumimoji="1" lang="en-US" altLang="ja-JP" dirty="0"/>
          </a:p>
          <a:p>
            <a:r>
              <a:rPr kumimoji="1" lang="ja-JP" altLang="en-US" dirty="0"/>
              <a:t>ここでは栄養管理計画書の作成を例に説明します。</a:t>
            </a:r>
            <a:endParaRPr kumimoji="1" lang="en-US" altLang="ja-JP" dirty="0"/>
          </a:p>
          <a:p>
            <a:r>
              <a:rPr kumimoji="1" lang="en-US" altLang="ja-JP" dirty="0"/>
              <a:t>1</a:t>
            </a:r>
            <a:r>
              <a:rPr kumimoji="1" lang="ja-JP" altLang="en-US" dirty="0"/>
              <a:t>点注意事項ですが、この取り組みを行った時はまだ前年度の診療報酬改定前であり、</a:t>
            </a:r>
            <a:r>
              <a:rPr kumimoji="1" lang="en-US" altLang="ja-JP" dirty="0"/>
              <a:t>GLIM</a:t>
            </a:r>
            <a:r>
              <a:rPr kumimoji="1" lang="ja-JP" altLang="en-US" dirty="0"/>
              <a:t>基準や</a:t>
            </a:r>
            <a:r>
              <a:rPr kumimoji="1" lang="en-US" altLang="ja-JP" dirty="0"/>
              <a:t>MNA-sf</a:t>
            </a:r>
            <a:r>
              <a:rPr kumimoji="1" lang="ja-JP" altLang="en-US" dirty="0"/>
              <a:t>と</a:t>
            </a:r>
            <a:r>
              <a:rPr kumimoji="1" lang="en-US" altLang="ja-JP" dirty="0"/>
              <a:t>MUST</a:t>
            </a:r>
            <a:r>
              <a:rPr kumimoji="1" lang="ja-JP" altLang="en-US" dirty="0"/>
              <a:t>の導入前だった事は前提としてお伝えしておきます。</a:t>
            </a:r>
            <a:endParaRPr kumimoji="1" lang="en-US" altLang="ja-JP" dirty="0"/>
          </a:p>
          <a:p>
            <a:endParaRPr kumimoji="1" lang="en-US" altLang="ja-JP" dirty="0"/>
          </a:p>
          <a:p>
            <a:r>
              <a:rPr kumimoji="1" lang="ja-JP" altLang="en-US" dirty="0"/>
              <a:t>改善前は給食システムで患者登録と書類作成を行い、印刷・押印などの作業があり、</a:t>
            </a:r>
            <a:r>
              <a:rPr kumimoji="1" lang="en-US" altLang="ja-JP" dirty="0"/>
              <a:t>8</a:t>
            </a:r>
            <a:r>
              <a:rPr kumimoji="1" lang="ja-JP" altLang="en-US" dirty="0"/>
              <a:t>工程かかっていました。</a:t>
            </a:r>
            <a:endParaRPr kumimoji="1" lang="en-US" altLang="ja-JP" dirty="0"/>
          </a:p>
          <a:p>
            <a:r>
              <a:rPr kumimoji="1" lang="ja-JP" altLang="en-US" dirty="0"/>
              <a:t>それらを電子カルテ内での作成に統一した事で、電子カルテ内で印刷せず完結できるようになり、</a:t>
            </a:r>
            <a:r>
              <a:rPr kumimoji="1" lang="en-US" altLang="ja-JP" dirty="0"/>
              <a:t>3</a:t>
            </a:r>
            <a:r>
              <a:rPr kumimoji="1" lang="ja-JP" altLang="en-US" dirty="0"/>
              <a:t>工程まで減らすことが出来ました。</a:t>
            </a:r>
            <a:endParaRPr kumimoji="1" lang="en-US" altLang="ja-JP" dirty="0"/>
          </a:p>
          <a:p>
            <a:r>
              <a:rPr kumimoji="1" lang="ja-JP" altLang="en-US" dirty="0"/>
              <a:t>スライドの工程は作成のみですが、退院処理の時は電子カルテ内にスキャンする手間もありました。</a:t>
            </a:r>
            <a:endParaRPr kumimoji="1" lang="en-US" altLang="ja-JP" dirty="0"/>
          </a:p>
          <a:p>
            <a:endParaRPr kumimoji="1" lang="ja-JP" altLang="en-US" dirty="0"/>
          </a:p>
          <a:p>
            <a:r>
              <a:rPr kumimoji="1" lang="ja-JP" altLang="en-US" dirty="0"/>
              <a:t>無駄な作業が減って患者一人当たりの作業量が半減し、さらに印刷書類が減った事で、保管場所の削減にも繋がりました。</a:t>
            </a:r>
            <a:endParaRPr kumimoji="1" lang="en-US" altLang="ja-JP" dirty="0"/>
          </a:p>
          <a:p>
            <a:endParaRPr kumimoji="1" lang="en-US" altLang="ja-JP" dirty="0"/>
          </a:p>
          <a:p>
            <a:r>
              <a:rPr kumimoji="1" lang="ja-JP" altLang="en-US" dirty="0"/>
              <a:t>この他、栄養サマリーも</a:t>
            </a:r>
            <a:r>
              <a:rPr kumimoji="1" lang="en-US" altLang="ja-JP" dirty="0"/>
              <a:t>Excel</a:t>
            </a:r>
            <a:r>
              <a:rPr kumimoji="1" lang="ja-JP" altLang="en-US" dirty="0"/>
              <a:t>で作成していましたが、同様に電子カルテ内に統一し、手間を減らすことが出来ています。</a:t>
            </a:r>
            <a:endParaRPr kumimoji="1" lang="en-US" altLang="ja-JP" dirty="0"/>
          </a:p>
          <a:p>
            <a:endParaRPr kumimoji="1" lang="en-US" altLang="ja-JP" dirty="0"/>
          </a:p>
          <a:p>
            <a:r>
              <a:rPr kumimoji="1" lang="ja-JP" altLang="en-US" dirty="0"/>
              <a:t>現在は</a:t>
            </a:r>
            <a:r>
              <a:rPr kumimoji="1" lang="en-US" altLang="ja-JP" dirty="0"/>
              <a:t>MNA-sf</a:t>
            </a:r>
            <a:r>
              <a:rPr kumimoji="1" lang="ja-JP" altLang="en-US" dirty="0"/>
              <a:t>や</a:t>
            </a:r>
            <a:r>
              <a:rPr kumimoji="1" lang="en-US" altLang="ja-JP" dirty="0"/>
              <a:t>MUST</a:t>
            </a:r>
            <a:r>
              <a:rPr kumimoji="1" lang="ja-JP" altLang="en-US" dirty="0"/>
              <a:t>を利用した栄養スクリーニングや</a:t>
            </a:r>
            <a:r>
              <a:rPr kumimoji="1" lang="en-US" altLang="ja-JP" dirty="0"/>
              <a:t>GLIM</a:t>
            </a:r>
            <a:r>
              <a:rPr kumimoji="1" lang="ja-JP" altLang="en-US" dirty="0"/>
              <a:t>基準の導入がありますが、それでも工程は以前よりも少なくて済んでおります。</a:t>
            </a:r>
            <a:endParaRPr kumimoji="1" lang="en-US" altLang="ja-JP" dirty="0"/>
          </a:p>
        </p:txBody>
      </p:sp>
      <p:sp>
        <p:nvSpPr>
          <p:cNvPr id="4" name="スライド番号プレースホルダー 3"/>
          <p:cNvSpPr>
            <a:spLocks noGrp="1"/>
          </p:cNvSpPr>
          <p:nvPr>
            <p:ph type="sldNum" sz="quarter" idx="5"/>
          </p:nvPr>
        </p:nvSpPr>
        <p:spPr/>
        <p:txBody>
          <a:bodyPr/>
          <a:lstStyle/>
          <a:p>
            <a:fld id="{44DAFDE8-54BB-46A7-82B1-A49D95A86303}" type="slidenum">
              <a:rPr kumimoji="1" lang="ja-JP" altLang="en-US" smtClean="0"/>
              <a:t>6</a:t>
            </a:fld>
            <a:endParaRPr kumimoji="1" lang="ja-JP" altLang="en-US"/>
          </a:p>
        </p:txBody>
      </p:sp>
    </p:spTree>
    <p:extLst>
      <p:ext uri="{BB962C8B-B14F-4D97-AF65-F5344CB8AC3E}">
        <p14:creationId xmlns:p14="http://schemas.microsoft.com/office/powerpoint/2010/main" val="4215795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つ目は、書類の保管方法の変更についてです。</a:t>
            </a:r>
            <a:endParaRPr kumimoji="1" lang="en-US" altLang="ja-JP" dirty="0"/>
          </a:p>
          <a:p>
            <a:r>
              <a:rPr kumimoji="1" lang="ja-JP" altLang="en-US" dirty="0"/>
              <a:t>こちらは食事箋を例に説明します。</a:t>
            </a:r>
            <a:endParaRPr kumimoji="1" lang="en-US" altLang="ja-JP" dirty="0"/>
          </a:p>
          <a:p>
            <a:r>
              <a:rPr kumimoji="1" lang="ja-JP" altLang="en-US" dirty="0"/>
              <a:t>改善前は食事箋を患者別で管理しており、患者名毎にあ～わ行のファイルを使用し、患者一人ひとりのクリアポケットを作成して管理していました。</a:t>
            </a:r>
            <a:endParaRPr kumimoji="1" lang="en-US" altLang="ja-JP" dirty="0"/>
          </a:p>
          <a:p>
            <a:r>
              <a:rPr kumimoji="1" lang="ja-JP" altLang="en-US" dirty="0"/>
              <a:t>食事箋を患者毎に分別しなければならず、かなり時間がかかっていました。（この作業は、恐らく電子カルテ導入前の流れをそのまま引き継いで行っていたと思われます。）</a:t>
            </a:r>
            <a:endParaRPr kumimoji="1" lang="en-US" altLang="ja-JP" dirty="0"/>
          </a:p>
          <a:p>
            <a:r>
              <a:rPr kumimoji="1" lang="ja-JP" altLang="en-US" dirty="0"/>
              <a:t>改善後は、入院、退院、一般食の変更、特別食の変更の</a:t>
            </a:r>
            <a:r>
              <a:rPr kumimoji="1" lang="en-US" altLang="ja-JP" dirty="0"/>
              <a:t>4</a:t>
            </a:r>
            <a:r>
              <a:rPr kumimoji="1" lang="ja-JP" altLang="en-US" dirty="0"/>
              <a:t>種類に分けて保管しています。</a:t>
            </a:r>
            <a:endParaRPr kumimoji="1" lang="en-US" altLang="ja-JP" dirty="0"/>
          </a:p>
          <a:p>
            <a:r>
              <a:rPr kumimoji="1" lang="ja-JP" altLang="en-US" dirty="0"/>
              <a:t>保管ファイルがなくなった事で保管場所が削減され、小さいラック</a:t>
            </a:r>
            <a:r>
              <a:rPr kumimoji="1" lang="en-US" altLang="ja-JP" dirty="0"/>
              <a:t>1</a:t>
            </a:r>
            <a:r>
              <a:rPr kumimoji="1" lang="ja-JP" altLang="en-US" dirty="0"/>
              <a:t>つを処分する事が出来ました。さらに、仕分け時間も短縮出来ています。</a:t>
            </a:r>
            <a:endParaRPr kumimoji="1" lang="en-US" altLang="ja-JP" dirty="0"/>
          </a:p>
          <a:p>
            <a:endParaRPr kumimoji="1" lang="en-US" altLang="ja-JP" dirty="0"/>
          </a:p>
          <a:p>
            <a:r>
              <a:rPr kumimoji="1" lang="ja-JP" altLang="en-US" dirty="0"/>
              <a:t>そもそも電子カルテが導入されている為、紙ベースの分別が必要なのかというところについて、今後は厚生局に確認を行い、さらに作業を削減出来たらと思っています。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4DAFDE8-54BB-46A7-82B1-A49D95A86303}" type="slidenum">
              <a:rPr kumimoji="1" lang="ja-JP" altLang="en-US" smtClean="0"/>
              <a:t>7</a:t>
            </a:fld>
            <a:endParaRPr kumimoji="1" lang="ja-JP" altLang="en-US"/>
          </a:p>
        </p:txBody>
      </p:sp>
    </p:spTree>
    <p:extLst>
      <p:ext uri="{BB962C8B-B14F-4D97-AF65-F5344CB8AC3E}">
        <p14:creationId xmlns:p14="http://schemas.microsoft.com/office/powerpoint/2010/main" val="2279151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つ目が食札の自動印刷化です。</a:t>
            </a:r>
            <a:endParaRPr kumimoji="1" lang="en-US" altLang="ja-JP" dirty="0"/>
          </a:p>
          <a:p>
            <a:r>
              <a:rPr kumimoji="1" lang="ja-JP" altLang="en-US" dirty="0"/>
              <a:t>改善前は食事オーダーが入ったタイミングで厨房に入り、オーダー内容をノートに記入し、食札を手書きで変更していました。特に</a:t>
            </a:r>
            <a:r>
              <a:rPr kumimoji="1" lang="en-US" altLang="ja-JP" dirty="0"/>
              <a:t>1</a:t>
            </a:r>
            <a:r>
              <a:rPr kumimoji="1" lang="ja-JP" altLang="en-US" dirty="0"/>
              <a:t>食毎に食形態が上がっていくアップ食では全ての内容を記入しなければならない為、かなりの労力がかかっていました。また、全て手書きで行う為、ヒューマンエラーがが起きやすい状況でした。</a:t>
            </a:r>
            <a:endParaRPr kumimoji="1" lang="en-US" altLang="ja-JP" dirty="0"/>
          </a:p>
          <a:p>
            <a:r>
              <a:rPr kumimoji="1" lang="ja-JP" altLang="en-US" dirty="0"/>
              <a:t>改善後は、給食システムから時間を決めて自動で食札と変更者リストを印刷できる機能を導入してもらい、ある程度手書きの廃止に繋がり、ヒューマンエラーと作業量の減少に繋がりました。</a:t>
            </a:r>
            <a:endParaRPr kumimoji="1" lang="en-US" altLang="ja-JP" dirty="0"/>
          </a:p>
          <a:p>
            <a:r>
              <a:rPr kumimoji="1" lang="ja-JP" altLang="en-US" dirty="0"/>
              <a:t>また、出力時間が決まっている為、厨房に入るタイミングもある程度固定され、何度も厨房内に入らずに済むようになりました。</a:t>
            </a:r>
            <a:endParaRPr kumimoji="1" lang="en-US" altLang="ja-JP" dirty="0"/>
          </a:p>
        </p:txBody>
      </p:sp>
      <p:sp>
        <p:nvSpPr>
          <p:cNvPr id="4" name="スライド番号プレースホルダー 3"/>
          <p:cNvSpPr>
            <a:spLocks noGrp="1"/>
          </p:cNvSpPr>
          <p:nvPr>
            <p:ph type="sldNum" sz="quarter" idx="5"/>
          </p:nvPr>
        </p:nvSpPr>
        <p:spPr/>
        <p:txBody>
          <a:bodyPr/>
          <a:lstStyle/>
          <a:p>
            <a:fld id="{44DAFDE8-54BB-46A7-82B1-A49D95A86303}" type="slidenum">
              <a:rPr kumimoji="1" lang="ja-JP" altLang="en-US" smtClean="0"/>
              <a:t>8</a:t>
            </a:fld>
            <a:endParaRPr kumimoji="1" lang="ja-JP" altLang="en-US"/>
          </a:p>
        </p:txBody>
      </p:sp>
    </p:spTree>
    <p:extLst>
      <p:ext uri="{BB962C8B-B14F-4D97-AF65-F5344CB8AC3E}">
        <p14:creationId xmlns:p14="http://schemas.microsoft.com/office/powerpoint/2010/main" val="2410591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4</a:t>
            </a:r>
            <a:r>
              <a:rPr kumimoji="1" lang="ja-JP" altLang="en-US" dirty="0"/>
              <a:t>つ目は栄養管理書類の書式改訂です。</a:t>
            </a:r>
            <a:endParaRPr kumimoji="1" lang="en-US" altLang="ja-JP" dirty="0"/>
          </a:p>
          <a:p>
            <a:r>
              <a:rPr kumimoji="1" lang="en-US" altLang="ja-JP" dirty="0"/>
              <a:t>1</a:t>
            </a:r>
            <a:r>
              <a:rPr kumimoji="1" lang="ja-JP" altLang="en-US" dirty="0"/>
              <a:t>つ目の取り組みの、電子カルテ内への書類の統一の時の工程をスライドに出しています。</a:t>
            </a:r>
            <a:endParaRPr kumimoji="1" lang="en-US" altLang="ja-JP" dirty="0"/>
          </a:p>
          <a:p>
            <a:r>
              <a:rPr kumimoji="1" lang="ja-JP" altLang="en-US" dirty="0"/>
              <a:t>青で記している部分が、作成が必要な書類にあたります。患者一人あたりの書類作成数が</a:t>
            </a:r>
            <a:r>
              <a:rPr kumimoji="1" lang="en-US" altLang="ja-JP" dirty="0"/>
              <a:t>3</a:t>
            </a:r>
            <a:r>
              <a:rPr kumimoji="1" lang="ja-JP" altLang="en-US" dirty="0"/>
              <a:t>枚から</a:t>
            </a:r>
            <a:r>
              <a:rPr kumimoji="1" lang="en-US" altLang="ja-JP" dirty="0"/>
              <a:t>2</a:t>
            </a:r>
            <a:r>
              <a:rPr kumimoji="1" lang="ja-JP" altLang="en-US" dirty="0"/>
              <a:t>枚に減少しており、作業量の削減に繋がっております。</a:t>
            </a:r>
            <a:endParaRPr kumimoji="1" lang="en-US" altLang="ja-JP" dirty="0"/>
          </a:p>
          <a:p>
            <a:r>
              <a:rPr kumimoji="1" lang="en-US" altLang="ja-JP" dirty="0"/>
              <a:t>1</a:t>
            </a:r>
            <a:r>
              <a:rPr kumimoji="1" lang="ja-JP" altLang="en-US" dirty="0"/>
              <a:t>つ目の取り組みの際にもお伝えしましたが、あくまで</a:t>
            </a:r>
            <a:r>
              <a:rPr kumimoji="1" lang="en-US" altLang="ja-JP" dirty="0"/>
              <a:t>GLIM</a:t>
            </a:r>
            <a:r>
              <a:rPr kumimoji="1" lang="ja-JP" altLang="en-US" dirty="0"/>
              <a:t>基準や</a:t>
            </a:r>
            <a:r>
              <a:rPr kumimoji="1" lang="en-US" altLang="ja-JP" dirty="0"/>
              <a:t>MNA-sf</a:t>
            </a:r>
            <a:r>
              <a:rPr kumimoji="1" lang="ja-JP" altLang="en-US" dirty="0"/>
              <a:t>と</a:t>
            </a:r>
            <a:r>
              <a:rPr kumimoji="1" lang="en-US" altLang="ja-JP" dirty="0"/>
              <a:t>MUST</a:t>
            </a:r>
            <a:r>
              <a:rPr kumimoji="1" lang="ja-JP" altLang="en-US" dirty="0"/>
              <a:t>導入前の話であり、現在はそれらをプラスしています。</a:t>
            </a:r>
          </a:p>
        </p:txBody>
      </p:sp>
      <p:sp>
        <p:nvSpPr>
          <p:cNvPr id="4" name="スライド番号プレースホルダー 3"/>
          <p:cNvSpPr>
            <a:spLocks noGrp="1"/>
          </p:cNvSpPr>
          <p:nvPr>
            <p:ph type="sldNum" sz="quarter" idx="5"/>
          </p:nvPr>
        </p:nvSpPr>
        <p:spPr/>
        <p:txBody>
          <a:bodyPr/>
          <a:lstStyle/>
          <a:p>
            <a:fld id="{EB6A4B80-78BE-431C-94E1-6BA20BFBA992}" type="slidenum">
              <a:rPr kumimoji="1" lang="ja-JP" altLang="en-US" smtClean="0"/>
              <a:t>9</a:t>
            </a:fld>
            <a:endParaRPr kumimoji="1" lang="ja-JP" altLang="en-US"/>
          </a:p>
        </p:txBody>
      </p:sp>
    </p:spTree>
    <p:extLst>
      <p:ext uri="{BB962C8B-B14F-4D97-AF65-F5344CB8AC3E}">
        <p14:creationId xmlns:p14="http://schemas.microsoft.com/office/powerpoint/2010/main" val="3377452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BBFA96-0D5E-EDD6-84AC-C0B17FA1B5C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05698C2-6C8B-1BA7-1A15-069081E892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B55F06F-8C88-7902-ADCC-E43C69BD67F7}"/>
              </a:ext>
            </a:extLst>
          </p:cNvPr>
          <p:cNvSpPr>
            <a:spLocks noGrp="1"/>
          </p:cNvSpPr>
          <p:nvPr>
            <p:ph type="dt" sz="half" idx="10"/>
          </p:nvPr>
        </p:nvSpPr>
        <p:spPr/>
        <p:txBody>
          <a:bodyPr/>
          <a:lstStyle/>
          <a:p>
            <a:fld id="{C1C1D5E5-8BB3-4098-9A4C-7ADE378BDB19}" type="datetimeFigureOut">
              <a:rPr kumimoji="1" lang="ja-JP" altLang="en-US" smtClean="0"/>
              <a:t>2025/7/5</a:t>
            </a:fld>
            <a:endParaRPr kumimoji="1" lang="ja-JP" altLang="en-US"/>
          </a:p>
        </p:txBody>
      </p:sp>
      <p:sp>
        <p:nvSpPr>
          <p:cNvPr id="5" name="フッター プレースホルダー 4">
            <a:extLst>
              <a:ext uri="{FF2B5EF4-FFF2-40B4-BE49-F238E27FC236}">
                <a16:creationId xmlns:a16="http://schemas.microsoft.com/office/drawing/2014/main" id="{5F830F53-0CBC-FD00-33C2-110106920AE3}"/>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3A2326-F976-7F25-0AE0-920DB46C23CB}"/>
              </a:ext>
            </a:extLst>
          </p:cNvPr>
          <p:cNvSpPr>
            <a:spLocks noGrp="1"/>
          </p:cNvSpPr>
          <p:nvPr>
            <p:ph type="sldNum" sz="quarter" idx="12"/>
          </p:nvPr>
        </p:nvSpPr>
        <p:spPr/>
        <p:txBody>
          <a:bodyPr/>
          <a:lstStyle/>
          <a:p>
            <a:fld id="{494D3521-0F8B-4E6E-8F68-C7387B984C4A}" type="slidenum">
              <a:rPr kumimoji="1" lang="ja-JP" altLang="en-US" smtClean="0"/>
              <a:t>‹#›</a:t>
            </a:fld>
            <a:endParaRPr kumimoji="1" lang="ja-JP" altLang="en-US"/>
          </a:p>
        </p:txBody>
      </p:sp>
    </p:spTree>
    <p:extLst>
      <p:ext uri="{BB962C8B-B14F-4D97-AF65-F5344CB8AC3E}">
        <p14:creationId xmlns:p14="http://schemas.microsoft.com/office/powerpoint/2010/main" val="117783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036904-8A32-4A07-4D6D-0C3CB4A35E4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7106E18-38D3-3328-6580-9A11BBF77DB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01FF67-CCB7-F745-41EB-5FC887A9EFF7}"/>
              </a:ext>
            </a:extLst>
          </p:cNvPr>
          <p:cNvSpPr>
            <a:spLocks noGrp="1"/>
          </p:cNvSpPr>
          <p:nvPr>
            <p:ph type="dt" sz="half" idx="10"/>
          </p:nvPr>
        </p:nvSpPr>
        <p:spPr/>
        <p:txBody>
          <a:bodyPr/>
          <a:lstStyle/>
          <a:p>
            <a:fld id="{C1C1D5E5-8BB3-4098-9A4C-7ADE378BDB19}" type="datetimeFigureOut">
              <a:rPr kumimoji="1" lang="ja-JP" altLang="en-US" smtClean="0"/>
              <a:t>2025/7/5</a:t>
            </a:fld>
            <a:endParaRPr kumimoji="1" lang="ja-JP" altLang="en-US"/>
          </a:p>
        </p:txBody>
      </p:sp>
      <p:sp>
        <p:nvSpPr>
          <p:cNvPr id="5" name="フッター プレースホルダー 4">
            <a:extLst>
              <a:ext uri="{FF2B5EF4-FFF2-40B4-BE49-F238E27FC236}">
                <a16:creationId xmlns:a16="http://schemas.microsoft.com/office/drawing/2014/main" id="{D5A789B6-B3D7-327B-AE33-00CA88B2661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1F8B37F-761D-2268-23B2-3057BAF25EED}"/>
              </a:ext>
            </a:extLst>
          </p:cNvPr>
          <p:cNvSpPr>
            <a:spLocks noGrp="1"/>
          </p:cNvSpPr>
          <p:nvPr>
            <p:ph type="sldNum" sz="quarter" idx="12"/>
          </p:nvPr>
        </p:nvSpPr>
        <p:spPr/>
        <p:txBody>
          <a:bodyPr/>
          <a:lstStyle/>
          <a:p>
            <a:fld id="{494D3521-0F8B-4E6E-8F68-C7387B984C4A}" type="slidenum">
              <a:rPr kumimoji="1" lang="ja-JP" altLang="en-US" smtClean="0"/>
              <a:t>‹#›</a:t>
            </a:fld>
            <a:endParaRPr kumimoji="1" lang="ja-JP" altLang="en-US"/>
          </a:p>
        </p:txBody>
      </p:sp>
    </p:spTree>
    <p:extLst>
      <p:ext uri="{BB962C8B-B14F-4D97-AF65-F5344CB8AC3E}">
        <p14:creationId xmlns:p14="http://schemas.microsoft.com/office/powerpoint/2010/main" val="68991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52B6260-C3D8-9248-6A7D-1CAC512D167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E391E27-94E4-9019-C206-FAAF3A09A1C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663B02E-8C38-B056-A71D-893E06930801}"/>
              </a:ext>
            </a:extLst>
          </p:cNvPr>
          <p:cNvSpPr>
            <a:spLocks noGrp="1"/>
          </p:cNvSpPr>
          <p:nvPr>
            <p:ph type="dt" sz="half" idx="10"/>
          </p:nvPr>
        </p:nvSpPr>
        <p:spPr/>
        <p:txBody>
          <a:bodyPr/>
          <a:lstStyle/>
          <a:p>
            <a:fld id="{C1C1D5E5-8BB3-4098-9A4C-7ADE378BDB19}" type="datetimeFigureOut">
              <a:rPr kumimoji="1" lang="ja-JP" altLang="en-US" smtClean="0"/>
              <a:t>2025/7/5</a:t>
            </a:fld>
            <a:endParaRPr kumimoji="1" lang="ja-JP" altLang="en-US"/>
          </a:p>
        </p:txBody>
      </p:sp>
      <p:sp>
        <p:nvSpPr>
          <p:cNvPr id="5" name="フッター プレースホルダー 4">
            <a:extLst>
              <a:ext uri="{FF2B5EF4-FFF2-40B4-BE49-F238E27FC236}">
                <a16:creationId xmlns:a16="http://schemas.microsoft.com/office/drawing/2014/main" id="{98CB3772-F2A6-220C-CB6D-F543F8AAE858}"/>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A2C643B-8428-5189-7505-F0091F73EAC7}"/>
              </a:ext>
            </a:extLst>
          </p:cNvPr>
          <p:cNvSpPr>
            <a:spLocks noGrp="1"/>
          </p:cNvSpPr>
          <p:nvPr>
            <p:ph type="sldNum" sz="quarter" idx="12"/>
          </p:nvPr>
        </p:nvSpPr>
        <p:spPr/>
        <p:txBody>
          <a:bodyPr/>
          <a:lstStyle/>
          <a:p>
            <a:fld id="{494D3521-0F8B-4E6E-8F68-C7387B984C4A}" type="slidenum">
              <a:rPr kumimoji="1" lang="ja-JP" altLang="en-US" smtClean="0"/>
              <a:t>‹#›</a:t>
            </a:fld>
            <a:endParaRPr kumimoji="1" lang="ja-JP" altLang="en-US"/>
          </a:p>
        </p:txBody>
      </p:sp>
    </p:spTree>
    <p:extLst>
      <p:ext uri="{BB962C8B-B14F-4D97-AF65-F5344CB8AC3E}">
        <p14:creationId xmlns:p14="http://schemas.microsoft.com/office/powerpoint/2010/main" val="288733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C14B24-A7C2-69FE-E1E9-67F9FA0BCD7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1B2C182-B2C1-3703-52F1-CE84DEFBD44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90BF7D7-9D86-F672-BDB4-00F6F9271AA1}"/>
              </a:ext>
            </a:extLst>
          </p:cNvPr>
          <p:cNvSpPr>
            <a:spLocks noGrp="1"/>
          </p:cNvSpPr>
          <p:nvPr>
            <p:ph type="dt" sz="half" idx="10"/>
          </p:nvPr>
        </p:nvSpPr>
        <p:spPr/>
        <p:txBody>
          <a:bodyPr/>
          <a:lstStyle/>
          <a:p>
            <a:fld id="{C1C1D5E5-8BB3-4098-9A4C-7ADE378BDB19}" type="datetimeFigureOut">
              <a:rPr kumimoji="1" lang="ja-JP" altLang="en-US" smtClean="0"/>
              <a:t>2025/7/5</a:t>
            </a:fld>
            <a:endParaRPr kumimoji="1" lang="ja-JP" altLang="en-US"/>
          </a:p>
        </p:txBody>
      </p:sp>
      <p:sp>
        <p:nvSpPr>
          <p:cNvPr id="5" name="フッター プレースホルダー 4">
            <a:extLst>
              <a:ext uri="{FF2B5EF4-FFF2-40B4-BE49-F238E27FC236}">
                <a16:creationId xmlns:a16="http://schemas.microsoft.com/office/drawing/2014/main" id="{439A4E77-6209-102A-C342-4DACC4563658}"/>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35DBA6-FE30-02D4-555A-D390633929B6}"/>
              </a:ext>
            </a:extLst>
          </p:cNvPr>
          <p:cNvSpPr>
            <a:spLocks noGrp="1"/>
          </p:cNvSpPr>
          <p:nvPr>
            <p:ph type="sldNum" sz="quarter" idx="12"/>
          </p:nvPr>
        </p:nvSpPr>
        <p:spPr/>
        <p:txBody>
          <a:bodyPr/>
          <a:lstStyle/>
          <a:p>
            <a:fld id="{494D3521-0F8B-4E6E-8F68-C7387B984C4A}" type="slidenum">
              <a:rPr kumimoji="1" lang="ja-JP" altLang="en-US" smtClean="0"/>
              <a:t>‹#›</a:t>
            </a:fld>
            <a:endParaRPr kumimoji="1" lang="ja-JP" altLang="en-US"/>
          </a:p>
        </p:txBody>
      </p:sp>
    </p:spTree>
    <p:extLst>
      <p:ext uri="{BB962C8B-B14F-4D97-AF65-F5344CB8AC3E}">
        <p14:creationId xmlns:p14="http://schemas.microsoft.com/office/powerpoint/2010/main" val="426323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813301-1619-D3EF-92C5-EAFA99C2178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17B75F1-5A3B-F350-E312-3B1D168030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57C49B3-5CD7-BBC8-2C49-36CD851D210C}"/>
              </a:ext>
            </a:extLst>
          </p:cNvPr>
          <p:cNvSpPr>
            <a:spLocks noGrp="1"/>
          </p:cNvSpPr>
          <p:nvPr>
            <p:ph type="dt" sz="half" idx="10"/>
          </p:nvPr>
        </p:nvSpPr>
        <p:spPr/>
        <p:txBody>
          <a:bodyPr/>
          <a:lstStyle/>
          <a:p>
            <a:fld id="{C1C1D5E5-8BB3-4098-9A4C-7ADE378BDB19}" type="datetimeFigureOut">
              <a:rPr kumimoji="1" lang="ja-JP" altLang="en-US" smtClean="0"/>
              <a:t>2025/7/5</a:t>
            </a:fld>
            <a:endParaRPr kumimoji="1" lang="ja-JP" altLang="en-US"/>
          </a:p>
        </p:txBody>
      </p:sp>
      <p:sp>
        <p:nvSpPr>
          <p:cNvPr id="5" name="フッター プレースホルダー 4">
            <a:extLst>
              <a:ext uri="{FF2B5EF4-FFF2-40B4-BE49-F238E27FC236}">
                <a16:creationId xmlns:a16="http://schemas.microsoft.com/office/drawing/2014/main" id="{FDF7DB4A-61EC-A5CE-D98B-9B8EFB4361E3}"/>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24495A6-F48B-B745-DF5D-3BC911BD0518}"/>
              </a:ext>
            </a:extLst>
          </p:cNvPr>
          <p:cNvSpPr>
            <a:spLocks noGrp="1"/>
          </p:cNvSpPr>
          <p:nvPr>
            <p:ph type="sldNum" sz="quarter" idx="12"/>
          </p:nvPr>
        </p:nvSpPr>
        <p:spPr/>
        <p:txBody>
          <a:bodyPr/>
          <a:lstStyle/>
          <a:p>
            <a:fld id="{494D3521-0F8B-4E6E-8F68-C7387B984C4A}" type="slidenum">
              <a:rPr kumimoji="1" lang="ja-JP" altLang="en-US" smtClean="0"/>
              <a:t>‹#›</a:t>
            </a:fld>
            <a:endParaRPr kumimoji="1" lang="ja-JP" altLang="en-US"/>
          </a:p>
        </p:txBody>
      </p:sp>
    </p:spTree>
    <p:extLst>
      <p:ext uri="{BB962C8B-B14F-4D97-AF65-F5344CB8AC3E}">
        <p14:creationId xmlns:p14="http://schemas.microsoft.com/office/powerpoint/2010/main" val="318125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BBFAAB-7306-C832-BDB1-0FD5E87B797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47C88ED-471D-6EBF-7A19-B5E8198F838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F83632E-1944-1A90-AC0D-21821C5289D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2D9D0ED-89C1-1651-1681-1F0972CE87C2}"/>
              </a:ext>
            </a:extLst>
          </p:cNvPr>
          <p:cNvSpPr>
            <a:spLocks noGrp="1"/>
          </p:cNvSpPr>
          <p:nvPr>
            <p:ph type="dt" sz="half" idx="10"/>
          </p:nvPr>
        </p:nvSpPr>
        <p:spPr/>
        <p:txBody>
          <a:bodyPr/>
          <a:lstStyle/>
          <a:p>
            <a:fld id="{C1C1D5E5-8BB3-4098-9A4C-7ADE378BDB19}" type="datetimeFigureOut">
              <a:rPr kumimoji="1" lang="ja-JP" altLang="en-US" smtClean="0"/>
              <a:t>2025/7/5</a:t>
            </a:fld>
            <a:endParaRPr kumimoji="1" lang="ja-JP" altLang="en-US"/>
          </a:p>
        </p:txBody>
      </p:sp>
      <p:sp>
        <p:nvSpPr>
          <p:cNvPr id="6" name="フッター プレースホルダー 5">
            <a:extLst>
              <a:ext uri="{FF2B5EF4-FFF2-40B4-BE49-F238E27FC236}">
                <a16:creationId xmlns:a16="http://schemas.microsoft.com/office/drawing/2014/main" id="{50FB2625-8D29-6D8C-EC14-803AF7AE2FED}"/>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410954E-71A9-78F5-B5B1-F00906C3274E}"/>
              </a:ext>
            </a:extLst>
          </p:cNvPr>
          <p:cNvSpPr>
            <a:spLocks noGrp="1"/>
          </p:cNvSpPr>
          <p:nvPr>
            <p:ph type="sldNum" sz="quarter" idx="12"/>
          </p:nvPr>
        </p:nvSpPr>
        <p:spPr/>
        <p:txBody>
          <a:bodyPr/>
          <a:lstStyle/>
          <a:p>
            <a:fld id="{494D3521-0F8B-4E6E-8F68-C7387B984C4A}" type="slidenum">
              <a:rPr kumimoji="1" lang="ja-JP" altLang="en-US" smtClean="0"/>
              <a:t>‹#›</a:t>
            </a:fld>
            <a:endParaRPr kumimoji="1" lang="ja-JP" altLang="en-US"/>
          </a:p>
        </p:txBody>
      </p:sp>
    </p:spTree>
    <p:extLst>
      <p:ext uri="{BB962C8B-B14F-4D97-AF65-F5344CB8AC3E}">
        <p14:creationId xmlns:p14="http://schemas.microsoft.com/office/powerpoint/2010/main" val="2981746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FA1377-067D-8C06-7267-EDA7C0B43E9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43C3543-7AED-0936-7A05-59C33863A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BD59011-A0DC-6495-DE48-424F88A9816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A3C62CD-572C-6881-9F26-D95D3B00D2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73EA42C-C154-593B-7403-A6B67AAA656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46111B6-20E7-9C19-C99B-3446386821DE}"/>
              </a:ext>
            </a:extLst>
          </p:cNvPr>
          <p:cNvSpPr>
            <a:spLocks noGrp="1"/>
          </p:cNvSpPr>
          <p:nvPr>
            <p:ph type="dt" sz="half" idx="10"/>
          </p:nvPr>
        </p:nvSpPr>
        <p:spPr/>
        <p:txBody>
          <a:bodyPr/>
          <a:lstStyle/>
          <a:p>
            <a:fld id="{C1C1D5E5-8BB3-4098-9A4C-7ADE378BDB19}" type="datetimeFigureOut">
              <a:rPr kumimoji="1" lang="ja-JP" altLang="en-US" smtClean="0"/>
              <a:t>2025/7/5</a:t>
            </a:fld>
            <a:endParaRPr kumimoji="1" lang="ja-JP" altLang="en-US"/>
          </a:p>
        </p:txBody>
      </p:sp>
      <p:sp>
        <p:nvSpPr>
          <p:cNvPr id="8" name="フッター プレースホルダー 7">
            <a:extLst>
              <a:ext uri="{FF2B5EF4-FFF2-40B4-BE49-F238E27FC236}">
                <a16:creationId xmlns:a16="http://schemas.microsoft.com/office/drawing/2014/main" id="{43A2DD6D-16CF-43D1-5F9F-35E6DFDC32AC}"/>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5BE4DE4-FD1A-15C4-1C84-F32DF1B30F29}"/>
              </a:ext>
            </a:extLst>
          </p:cNvPr>
          <p:cNvSpPr>
            <a:spLocks noGrp="1"/>
          </p:cNvSpPr>
          <p:nvPr>
            <p:ph type="sldNum" sz="quarter" idx="12"/>
          </p:nvPr>
        </p:nvSpPr>
        <p:spPr/>
        <p:txBody>
          <a:bodyPr/>
          <a:lstStyle/>
          <a:p>
            <a:fld id="{494D3521-0F8B-4E6E-8F68-C7387B984C4A}" type="slidenum">
              <a:rPr kumimoji="1" lang="ja-JP" altLang="en-US" smtClean="0"/>
              <a:t>‹#›</a:t>
            </a:fld>
            <a:endParaRPr kumimoji="1" lang="ja-JP" altLang="en-US"/>
          </a:p>
        </p:txBody>
      </p:sp>
    </p:spTree>
    <p:extLst>
      <p:ext uri="{BB962C8B-B14F-4D97-AF65-F5344CB8AC3E}">
        <p14:creationId xmlns:p14="http://schemas.microsoft.com/office/powerpoint/2010/main" val="289762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E7FCE7-E26C-2408-1372-7910A7AE463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4237746-A998-98D9-6083-7DB4D61B6F6C}"/>
              </a:ext>
            </a:extLst>
          </p:cNvPr>
          <p:cNvSpPr>
            <a:spLocks noGrp="1"/>
          </p:cNvSpPr>
          <p:nvPr>
            <p:ph type="dt" sz="half" idx="10"/>
          </p:nvPr>
        </p:nvSpPr>
        <p:spPr/>
        <p:txBody>
          <a:bodyPr/>
          <a:lstStyle/>
          <a:p>
            <a:fld id="{C1C1D5E5-8BB3-4098-9A4C-7ADE378BDB19}" type="datetimeFigureOut">
              <a:rPr kumimoji="1" lang="ja-JP" altLang="en-US" smtClean="0"/>
              <a:t>2025/7/5</a:t>
            </a:fld>
            <a:endParaRPr kumimoji="1" lang="ja-JP" altLang="en-US"/>
          </a:p>
        </p:txBody>
      </p:sp>
      <p:sp>
        <p:nvSpPr>
          <p:cNvPr id="4" name="フッター プレースホルダー 3">
            <a:extLst>
              <a:ext uri="{FF2B5EF4-FFF2-40B4-BE49-F238E27FC236}">
                <a16:creationId xmlns:a16="http://schemas.microsoft.com/office/drawing/2014/main" id="{8EF16DF5-BD1F-EFB5-FF52-75A7DBAC91DB}"/>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1932B13-6969-28AA-E6D0-7E22D343DC73}"/>
              </a:ext>
            </a:extLst>
          </p:cNvPr>
          <p:cNvSpPr>
            <a:spLocks noGrp="1"/>
          </p:cNvSpPr>
          <p:nvPr>
            <p:ph type="sldNum" sz="quarter" idx="12"/>
          </p:nvPr>
        </p:nvSpPr>
        <p:spPr/>
        <p:txBody>
          <a:bodyPr/>
          <a:lstStyle/>
          <a:p>
            <a:fld id="{494D3521-0F8B-4E6E-8F68-C7387B984C4A}" type="slidenum">
              <a:rPr kumimoji="1" lang="ja-JP" altLang="en-US" smtClean="0"/>
              <a:t>‹#›</a:t>
            </a:fld>
            <a:endParaRPr kumimoji="1" lang="ja-JP" altLang="en-US"/>
          </a:p>
        </p:txBody>
      </p:sp>
    </p:spTree>
    <p:extLst>
      <p:ext uri="{BB962C8B-B14F-4D97-AF65-F5344CB8AC3E}">
        <p14:creationId xmlns:p14="http://schemas.microsoft.com/office/powerpoint/2010/main" val="1101092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3AAB3F9-4E87-B992-CBDB-74E96F4856EB}"/>
              </a:ext>
            </a:extLst>
          </p:cNvPr>
          <p:cNvSpPr>
            <a:spLocks noGrp="1"/>
          </p:cNvSpPr>
          <p:nvPr>
            <p:ph type="dt" sz="half" idx="10"/>
          </p:nvPr>
        </p:nvSpPr>
        <p:spPr/>
        <p:txBody>
          <a:bodyPr/>
          <a:lstStyle/>
          <a:p>
            <a:fld id="{C1C1D5E5-8BB3-4098-9A4C-7ADE378BDB19}" type="datetimeFigureOut">
              <a:rPr kumimoji="1" lang="ja-JP" altLang="en-US" smtClean="0"/>
              <a:t>2025/7/5</a:t>
            </a:fld>
            <a:endParaRPr kumimoji="1" lang="ja-JP" altLang="en-US"/>
          </a:p>
        </p:txBody>
      </p:sp>
      <p:sp>
        <p:nvSpPr>
          <p:cNvPr id="3" name="フッター プレースホルダー 2">
            <a:extLst>
              <a:ext uri="{FF2B5EF4-FFF2-40B4-BE49-F238E27FC236}">
                <a16:creationId xmlns:a16="http://schemas.microsoft.com/office/drawing/2014/main" id="{9E8E266C-8A48-E751-B37B-A51DCCCBC6CB}"/>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5FCD450-61AC-8C10-9694-8D738B1458CB}"/>
              </a:ext>
            </a:extLst>
          </p:cNvPr>
          <p:cNvSpPr>
            <a:spLocks noGrp="1"/>
          </p:cNvSpPr>
          <p:nvPr>
            <p:ph type="sldNum" sz="quarter" idx="12"/>
          </p:nvPr>
        </p:nvSpPr>
        <p:spPr/>
        <p:txBody>
          <a:bodyPr/>
          <a:lstStyle/>
          <a:p>
            <a:fld id="{494D3521-0F8B-4E6E-8F68-C7387B984C4A}" type="slidenum">
              <a:rPr kumimoji="1" lang="ja-JP" altLang="en-US" smtClean="0"/>
              <a:t>‹#›</a:t>
            </a:fld>
            <a:endParaRPr kumimoji="1" lang="ja-JP" altLang="en-US"/>
          </a:p>
        </p:txBody>
      </p:sp>
    </p:spTree>
    <p:extLst>
      <p:ext uri="{BB962C8B-B14F-4D97-AF65-F5344CB8AC3E}">
        <p14:creationId xmlns:p14="http://schemas.microsoft.com/office/powerpoint/2010/main" val="1875530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91086E-6DD4-A305-A19C-431E15E0F84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A36EB51-D18A-3614-67F8-2FD9A072DB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881F50A-6ED4-A610-CD53-7A190DFCB5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681AF8E-57F3-058C-4159-1F242DA9AFAE}"/>
              </a:ext>
            </a:extLst>
          </p:cNvPr>
          <p:cNvSpPr>
            <a:spLocks noGrp="1"/>
          </p:cNvSpPr>
          <p:nvPr>
            <p:ph type="dt" sz="half" idx="10"/>
          </p:nvPr>
        </p:nvSpPr>
        <p:spPr/>
        <p:txBody>
          <a:bodyPr/>
          <a:lstStyle/>
          <a:p>
            <a:fld id="{C1C1D5E5-8BB3-4098-9A4C-7ADE378BDB19}" type="datetimeFigureOut">
              <a:rPr kumimoji="1" lang="ja-JP" altLang="en-US" smtClean="0"/>
              <a:t>2025/7/5</a:t>
            </a:fld>
            <a:endParaRPr kumimoji="1" lang="ja-JP" altLang="en-US"/>
          </a:p>
        </p:txBody>
      </p:sp>
      <p:sp>
        <p:nvSpPr>
          <p:cNvPr id="6" name="フッター プレースホルダー 5">
            <a:extLst>
              <a:ext uri="{FF2B5EF4-FFF2-40B4-BE49-F238E27FC236}">
                <a16:creationId xmlns:a16="http://schemas.microsoft.com/office/drawing/2014/main" id="{0D51D9F1-89B0-D92C-C50F-EDBFE9757313}"/>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ABF8EF4-03DD-A7D3-CB28-9A1EADA4C902}"/>
              </a:ext>
            </a:extLst>
          </p:cNvPr>
          <p:cNvSpPr>
            <a:spLocks noGrp="1"/>
          </p:cNvSpPr>
          <p:nvPr>
            <p:ph type="sldNum" sz="quarter" idx="12"/>
          </p:nvPr>
        </p:nvSpPr>
        <p:spPr/>
        <p:txBody>
          <a:bodyPr/>
          <a:lstStyle/>
          <a:p>
            <a:fld id="{494D3521-0F8B-4E6E-8F68-C7387B984C4A}" type="slidenum">
              <a:rPr kumimoji="1" lang="ja-JP" altLang="en-US" smtClean="0"/>
              <a:t>‹#›</a:t>
            </a:fld>
            <a:endParaRPr kumimoji="1" lang="ja-JP" altLang="en-US"/>
          </a:p>
        </p:txBody>
      </p:sp>
    </p:spTree>
    <p:extLst>
      <p:ext uri="{BB962C8B-B14F-4D97-AF65-F5344CB8AC3E}">
        <p14:creationId xmlns:p14="http://schemas.microsoft.com/office/powerpoint/2010/main" val="882129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0A71BE-2A80-4A4A-8E2E-FCEEA364F2F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0352061-6F99-0318-15A4-06EC34D3BB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B566A93-785F-707C-7747-ABB87492B1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DB8CCEE-F3C9-C654-6335-A10454676366}"/>
              </a:ext>
            </a:extLst>
          </p:cNvPr>
          <p:cNvSpPr>
            <a:spLocks noGrp="1"/>
          </p:cNvSpPr>
          <p:nvPr>
            <p:ph type="dt" sz="half" idx="10"/>
          </p:nvPr>
        </p:nvSpPr>
        <p:spPr/>
        <p:txBody>
          <a:bodyPr/>
          <a:lstStyle/>
          <a:p>
            <a:fld id="{C1C1D5E5-8BB3-4098-9A4C-7ADE378BDB19}" type="datetimeFigureOut">
              <a:rPr kumimoji="1" lang="ja-JP" altLang="en-US" smtClean="0"/>
              <a:t>2025/7/5</a:t>
            </a:fld>
            <a:endParaRPr kumimoji="1" lang="ja-JP" altLang="en-US"/>
          </a:p>
        </p:txBody>
      </p:sp>
      <p:sp>
        <p:nvSpPr>
          <p:cNvPr id="6" name="フッター プレースホルダー 5">
            <a:extLst>
              <a:ext uri="{FF2B5EF4-FFF2-40B4-BE49-F238E27FC236}">
                <a16:creationId xmlns:a16="http://schemas.microsoft.com/office/drawing/2014/main" id="{837E12DE-C3A7-EBA6-DCA9-5CE774FDF0C2}"/>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30E7AAB-8227-0910-8685-71C8C3F61E9C}"/>
              </a:ext>
            </a:extLst>
          </p:cNvPr>
          <p:cNvSpPr>
            <a:spLocks noGrp="1"/>
          </p:cNvSpPr>
          <p:nvPr>
            <p:ph type="sldNum" sz="quarter" idx="12"/>
          </p:nvPr>
        </p:nvSpPr>
        <p:spPr/>
        <p:txBody>
          <a:bodyPr/>
          <a:lstStyle/>
          <a:p>
            <a:fld id="{494D3521-0F8B-4E6E-8F68-C7387B984C4A}" type="slidenum">
              <a:rPr kumimoji="1" lang="ja-JP" altLang="en-US" smtClean="0"/>
              <a:t>‹#›</a:t>
            </a:fld>
            <a:endParaRPr kumimoji="1" lang="ja-JP" altLang="en-US"/>
          </a:p>
        </p:txBody>
      </p:sp>
    </p:spTree>
    <p:extLst>
      <p:ext uri="{BB962C8B-B14F-4D97-AF65-F5344CB8AC3E}">
        <p14:creationId xmlns:p14="http://schemas.microsoft.com/office/powerpoint/2010/main" val="607925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00771A0-5E8D-8107-184F-FC3331728E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9CA7337-A853-BE82-5997-8CE7F301E5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69597F9-FD71-AD9B-4289-48091434E6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C1D5E5-8BB3-4098-9A4C-7ADE378BDB19}" type="datetimeFigureOut">
              <a:rPr kumimoji="1" lang="ja-JP" altLang="en-US" smtClean="0"/>
              <a:t>2025/7/5</a:t>
            </a:fld>
            <a:endParaRPr kumimoji="1" lang="ja-JP" altLang="en-US"/>
          </a:p>
        </p:txBody>
      </p:sp>
      <p:sp>
        <p:nvSpPr>
          <p:cNvPr id="6" name="スライド番号プレースホルダー 5">
            <a:extLst>
              <a:ext uri="{FF2B5EF4-FFF2-40B4-BE49-F238E27FC236}">
                <a16:creationId xmlns:a16="http://schemas.microsoft.com/office/drawing/2014/main" id="{F0DC7D05-F8E1-856F-C260-915AE7F60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D3521-0F8B-4E6E-8F68-C7387B984C4A}"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3C537E9D-63BD-94B3-C526-100303FACF9C}"/>
              </a:ext>
            </a:extLst>
          </p:cNvPr>
          <p:cNvPicPr>
            <a:picLocks noChangeAspect="1"/>
          </p:cNvPicPr>
          <p:nvPr userDrawn="1"/>
        </p:nvPicPr>
        <p:blipFill>
          <a:blip r:embed="rId13"/>
          <a:srcRect l="1982" t="12333" r="74779" b="23333"/>
          <a:stretch/>
        </p:blipFill>
        <p:spPr>
          <a:xfrm>
            <a:off x="4736649" y="6352143"/>
            <a:ext cx="315833" cy="288891"/>
          </a:xfrm>
          <a:prstGeom prst="rect">
            <a:avLst/>
          </a:prstGeom>
        </p:spPr>
      </p:pic>
      <p:sp>
        <p:nvSpPr>
          <p:cNvPr id="8" name="テキスト ボックス 7">
            <a:extLst>
              <a:ext uri="{FF2B5EF4-FFF2-40B4-BE49-F238E27FC236}">
                <a16:creationId xmlns:a16="http://schemas.microsoft.com/office/drawing/2014/main" id="{508221A5-FA68-3678-2E10-690D114E260C}"/>
              </a:ext>
            </a:extLst>
          </p:cNvPr>
          <p:cNvSpPr txBox="1"/>
          <p:nvPr userDrawn="1"/>
        </p:nvSpPr>
        <p:spPr>
          <a:xfrm>
            <a:off x="5028301" y="6352143"/>
            <a:ext cx="2313518" cy="369332"/>
          </a:xfrm>
          <a:prstGeom prst="rect">
            <a:avLst/>
          </a:prstGeom>
          <a:noFill/>
        </p:spPr>
        <p:txBody>
          <a:bodyPr wrap="none" rtlCol="0">
            <a:spAutoFit/>
          </a:bodyPr>
          <a:lstStyle/>
          <a:p>
            <a:r>
              <a:rPr kumimoji="1" lang="en-US" altLang="ja-JP" b="0" cap="none" spc="0" dirty="0">
                <a:ln w="0"/>
                <a:solidFill>
                  <a:schemeClr val="accent2"/>
                </a:solidFill>
                <a:effectLst>
                  <a:outerShdw blurRad="38100" dist="25400" dir="5400000" algn="ctr" rotWithShape="0">
                    <a:srgbClr val="6E747A">
                      <a:alpha val="43000"/>
                    </a:srgbClr>
                  </a:outerShdw>
                </a:effectLst>
                <a:latin typeface="Arial Black" panose="020B0A04020102020204" pitchFamily="34" charset="0"/>
              </a:rPr>
              <a:t>WADA</a:t>
            </a:r>
            <a:r>
              <a:rPr kumimoji="1" lang="ja-JP" altLang="en-US" b="0" cap="none" spc="0" dirty="0">
                <a:ln w="0"/>
                <a:solidFill>
                  <a:schemeClr val="accent2"/>
                </a:solidFill>
                <a:effectLst>
                  <a:outerShdw blurRad="38100" dist="25400" dir="5400000" algn="ctr" rotWithShape="0">
                    <a:srgbClr val="6E747A">
                      <a:alpha val="43000"/>
                    </a:srgbClr>
                  </a:outerShdw>
                </a:effectLst>
                <a:latin typeface="Arial Black" panose="020B0A04020102020204" pitchFamily="34" charset="0"/>
              </a:rPr>
              <a:t> </a:t>
            </a:r>
            <a:r>
              <a:rPr kumimoji="1" lang="en-US" altLang="ja-JP" b="0" cap="none" spc="0" dirty="0">
                <a:ln w="0"/>
                <a:solidFill>
                  <a:schemeClr val="accent2"/>
                </a:solidFill>
                <a:effectLst>
                  <a:outerShdw blurRad="38100" dist="25400" dir="5400000" algn="ctr" rotWithShape="0">
                    <a:srgbClr val="6E747A">
                      <a:alpha val="43000"/>
                    </a:srgbClr>
                  </a:outerShdw>
                </a:effectLst>
                <a:latin typeface="Arial Black" panose="020B0A04020102020204" pitchFamily="34" charset="0"/>
              </a:rPr>
              <a:t>HOSPITAL</a:t>
            </a:r>
            <a:endParaRPr kumimoji="1" lang="ja-JP" altLang="en-US" b="0" cap="none" spc="0" dirty="0">
              <a:ln w="0"/>
              <a:solidFill>
                <a:schemeClr val="accent2"/>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9" name="正方形/長方形 8">
            <a:extLst>
              <a:ext uri="{FF2B5EF4-FFF2-40B4-BE49-F238E27FC236}">
                <a16:creationId xmlns:a16="http://schemas.microsoft.com/office/drawing/2014/main" id="{F5F5525D-5E05-9233-8B4B-8ECD3C7CCC4E}"/>
              </a:ext>
            </a:extLst>
          </p:cNvPr>
          <p:cNvSpPr/>
          <p:nvPr userDrawn="1"/>
        </p:nvSpPr>
        <p:spPr>
          <a:xfrm flipV="1">
            <a:off x="0" y="6176962"/>
            <a:ext cx="12192000" cy="12946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6F96663D-B7A6-0F54-FD97-3D583414B412}"/>
              </a:ext>
            </a:extLst>
          </p:cNvPr>
          <p:cNvSpPr/>
          <p:nvPr userDrawn="1"/>
        </p:nvSpPr>
        <p:spPr>
          <a:xfrm rot="5400000" flipV="1">
            <a:off x="8036195" y="3364270"/>
            <a:ext cx="6858000" cy="12946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B4C52DE-C19A-7653-82F2-2A4B53E59534}"/>
              </a:ext>
            </a:extLst>
          </p:cNvPr>
          <p:cNvSpPr/>
          <p:nvPr userDrawn="1"/>
        </p:nvSpPr>
        <p:spPr>
          <a:xfrm rot="5400000" flipV="1">
            <a:off x="8281183" y="3364267"/>
            <a:ext cx="6858002" cy="12946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3181436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4B44B9E-36BD-ABB4-2E6C-8D2ED20174AA}"/>
              </a:ext>
            </a:extLst>
          </p:cNvPr>
          <p:cNvSpPr>
            <a:spLocks noGrp="1"/>
          </p:cNvSpPr>
          <p:nvPr>
            <p:ph type="title"/>
          </p:nvPr>
        </p:nvSpPr>
        <p:spPr>
          <a:xfrm>
            <a:off x="660400" y="2439551"/>
            <a:ext cx="10426698" cy="778524"/>
          </a:xfrm>
        </p:spPr>
        <p:txBody>
          <a:bodyPr>
            <a:noAutofit/>
          </a:bodyPr>
          <a:lstStyle/>
          <a:p>
            <a:r>
              <a:rPr lang="ja-JP" altLang="en-US" sz="3400" b="1" dirty="0"/>
              <a:t>栄養課業務の効率化による業務負担改善への取り組み</a:t>
            </a:r>
          </a:p>
        </p:txBody>
      </p:sp>
      <p:sp>
        <p:nvSpPr>
          <p:cNvPr id="2" name="テキスト プレースホルダー 4">
            <a:extLst>
              <a:ext uri="{FF2B5EF4-FFF2-40B4-BE49-F238E27FC236}">
                <a16:creationId xmlns:a16="http://schemas.microsoft.com/office/drawing/2014/main" id="{C819B7C2-80C6-D6C8-EE41-E09FC9ABCF4F}"/>
              </a:ext>
            </a:extLst>
          </p:cNvPr>
          <p:cNvSpPr txBox="1">
            <a:spLocks/>
          </p:cNvSpPr>
          <p:nvPr/>
        </p:nvSpPr>
        <p:spPr>
          <a:xfrm>
            <a:off x="7893050" y="4763730"/>
            <a:ext cx="3695700" cy="1265082"/>
          </a:xfrm>
          <a:prstGeom prst="rect">
            <a:avLst/>
          </a:prstGeom>
        </p:spPr>
        <p:txBody>
          <a:bodyPr vert="horz" lIns="91440" tIns="45720" rIns="91440" bIns="45720" rtlCol="0" anchor="t" anchorCtr="1">
            <a:normAutofit fontScale="92500" lnSpcReduction="10000"/>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kumimoji="1" sz="2000" kern="1200">
                <a:solidFill>
                  <a:schemeClr val="tx1"/>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kumimoji="1" sz="1600" kern="1200" baseline="0">
                <a:solidFill>
                  <a:schemeClr val="tx1">
                    <a:tint val="75000"/>
                  </a:schemeClr>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kumimoji="1" sz="1600" kern="1200" baseline="0">
                <a:solidFill>
                  <a:schemeClr val="tx1">
                    <a:tint val="75000"/>
                  </a:schemeClr>
                </a:solidFill>
                <a:latin typeface="+mn-lt"/>
                <a:ea typeface="+mn-ea"/>
                <a:cs typeface="+mn-cs"/>
              </a:defRPr>
            </a:lvl9pPr>
          </a:lstStyle>
          <a:p>
            <a:r>
              <a:rPr lang="ja-JP" altLang="en-US" sz="2400" dirty="0"/>
              <a:t>和田病院　</a:t>
            </a:r>
            <a:endParaRPr lang="en-US" altLang="ja-JP" sz="2400" dirty="0"/>
          </a:p>
          <a:p>
            <a:r>
              <a:rPr lang="ja-JP" altLang="en-US" sz="2400" dirty="0"/>
              <a:t>隆　朝美</a:t>
            </a:r>
            <a:endParaRPr lang="en-US" altLang="ja-JP" sz="2400" dirty="0"/>
          </a:p>
          <a:p>
            <a:r>
              <a:rPr lang="ja-JP" altLang="en-US" sz="2400" dirty="0"/>
              <a:t>川尻　愛彩音</a:t>
            </a:r>
          </a:p>
        </p:txBody>
      </p:sp>
    </p:spTree>
    <p:extLst>
      <p:ext uri="{BB962C8B-B14F-4D97-AF65-F5344CB8AC3E}">
        <p14:creationId xmlns:p14="http://schemas.microsoft.com/office/powerpoint/2010/main" val="522957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EED8A5-65C7-6181-D9C0-00667A41164F}"/>
              </a:ext>
            </a:extLst>
          </p:cNvPr>
          <p:cNvSpPr>
            <a:spLocks noGrp="1"/>
          </p:cNvSpPr>
          <p:nvPr>
            <p:ph type="title"/>
          </p:nvPr>
        </p:nvSpPr>
        <p:spPr/>
        <p:txBody>
          <a:bodyPr/>
          <a:lstStyle/>
          <a:p>
            <a:r>
              <a:rPr lang="ja-JP" altLang="en-US" dirty="0"/>
              <a:t>結果・考察</a:t>
            </a:r>
            <a:endParaRPr kumimoji="1" lang="ja-JP" altLang="en-US" dirty="0"/>
          </a:p>
        </p:txBody>
      </p:sp>
      <p:sp>
        <p:nvSpPr>
          <p:cNvPr id="3" name="テキスト プレースホルダー 2">
            <a:extLst>
              <a:ext uri="{FF2B5EF4-FFF2-40B4-BE49-F238E27FC236}">
                <a16:creationId xmlns:a16="http://schemas.microsoft.com/office/drawing/2014/main" id="{DDDF085C-BF40-77A9-561E-D5DAD440EA32}"/>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07157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87E3D1E-1DE2-C202-289A-6C605D8D1E5E}"/>
              </a:ext>
            </a:extLst>
          </p:cNvPr>
          <p:cNvSpPr>
            <a:spLocks noGrp="1"/>
          </p:cNvSpPr>
          <p:nvPr>
            <p:ph idx="1"/>
          </p:nvPr>
        </p:nvSpPr>
        <p:spPr>
          <a:xfrm>
            <a:off x="228600" y="965200"/>
            <a:ext cx="11049000" cy="5245100"/>
          </a:xfrm>
        </p:spPr>
        <p:txBody>
          <a:bodyPr>
            <a:normAutofit fontScale="77500" lnSpcReduction="20000"/>
          </a:bodyPr>
          <a:lstStyle/>
          <a:p>
            <a:r>
              <a:rPr lang="ja-JP" altLang="en-US" b="1" u="sng" dirty="0"/>
              <a:t>業務量の改善</a:t>
            </a:r>
            <a:r>
              <a:rPr lang="ja-JP" altLang="en-US" dirty="0"/>
              <a:t> </a:t>
            </a:r>
            <a:r>
              <a:rPr lang="en-US" altLang="ja-JP" b="1" dirty="0"/>
              <a:t>…</a:t>
            </a:r>
            <a:r>
              <a:rPr lang="ja-JP" altLang="en-US" dirty="0"/>
              <a:t> </a:t>
            </a:r>
            <a:r>
              <a:rPr lang="ja-JP" altLang="en-US" b="1" dirty="0"/>
              <a:t>日常業務に充てた残業時間</a:t>
            </a:r>
            <a:r>
              <a:rPr lang="en-US" altLang="ja-JP" b="1" dirty="0">
                <a:solidFill>
                  <a:srgbClr val="FF0000"/>
                </a:solidFill>
              </a:rPr>
              <a:t>95</a:t>
            </a:r>
            <a:r>
              <a:rPr lang="ja-JP" altLang="en-US" b="1" dirty="0">
                <a:solidFill>
                  <a:srgbClr val="FF0000"/>
                </a:solidFill>
              </a:rPr>
              <a:t>％削減</a:t>
            </a:r>
            <a:r>
              <a:rPr lang="ja-JP" altLang="en-US" b="1" dirty="0"/>
              <a:t>（年間</a:t>
            </a:r>
            <a:r>
              <a:rPr lang="en-US" altLang="ja-JP" b="1" dirty="0"/>
              <a:t>20.5</a:t>
            </a:r>
            <a:r>
              <a:rPr lang="ja-JP" altLang="en-US" b="1" dirty="0"/>
              <a:t>時間→</a:t>
            </a:r>
            <a:r>
              <a:rPr lang="en-US" altLang="ja-JP" b="1" dirty="0"/>
              <a:t>1</a:t>
            </a:r>
            <a:r>
              <a:rPr lang="ja-JP" altLang="en-US" b="1" dirty="0"/>
              <a:t>時間へ）</a:t>
            </a:r>
            <a:endParaRPr lang="en-US" altLang="ja-JP" b="1" dirty="0"/>
          </a:p>
          <a:p>
            <a:pPr marL="0" indent="0">
              <a:buNone/>
            </a:pPr>
            <a:endParaRPr lang="en-US" altLang="ja-JP" sz="100" b="1" dirty="0"/>
          </a:p>
          <a:p>
            <a:pPr marL="0" indent="0">
              <a:buNone/>
            </a:pPr>
            <a:r>
              <a:rPr lang="ja-JP" altLang="en-US" dirty="0"/>
              <a:t>　　→取り組み全体を通して、書類作成の工数や作成枚数を減少出来た事で、</a:t>
            </a:r>
            <a:endParaRPr lang="en-US" altLang="ja-JP" dirty="0"/>
          </a:p>
          <a:p>
            <a:pPr marL="0" indent="0">
              <a:buNone/>
            </a:pPr>
            <a:r>
              <a:rPr lang="ja-JP" altLang="en-US" dirty="0"/>
              <a:t>　　　業務効率化を行う事が出来た</a:t>
            </a:r>
            <a:endParaRPr lang="en-US" altLang="ja-JP" dirty="0"/>
          </a:p>
          <a:p>
            <a:endParaRPr lang="en-US" altLang="ja-JP" dirty="0"/>
          </a:p>
          <a:p>
            <a:r>
              <a:rPr lang="ja-JP" altLang="en-US" b="1" u="sng" dirty="0"/>
              <a:t>業務の質の改善</a:t>
            </a:r>
            <a:r>
              <a:rPr lang="ja-JP" altLang="en-US" dirty="0"/>
              <a:t> </a:t>
            </a:r>
            <a:r>
              <a:rPr lang="en-US" altLang="ja-JP" b="1" dirty="0"/>
              <a:t>…</a:t>
            </a:r>
            <a:r>
              <a:rPr lang="ja-JP" altLang="en-US" dirty="0"/>
              <a:t> </a:t>
            </a:r>
            <a:r>
              <a:rPr lang="ja-JP" altLang="en-US" b="1" dirty="0"/>
              <a:t>給食業務時間</a:t>
            </a:r>
            <a:r>
              <a:rPr lang="en-US" altLang="ja-JP" b="1" dirty="0">
                <a:solidFill>
                  <a:srgbClr val="FF0000"/>
                </a:solidFill>
              </a:rPr>
              <a:t>3.4</a:t>
            </a:r>
            <a:r>
              <a:rPr lang="ja-JP" altLang="en-US" b="1" dirty="0">
                <a:solidFill>
                  <a:srgbClr val="FF0000"/>
                </a:solidFill>
              </a:rPr>
              <a:t>％短縮</a:t>
            </a:r>
            <a:r>
              <a:rPr lang="ja-JP" altLang="en-US" b="1" dirty="0"/>
              <a:t>（</a:t>
            </a:r>
            <a:r>
              <a:rPr lang="en-US" altLang="ja-JP" b="1" dirty="0"/>
              <a:t>1</a:t>
            </a:r>
            <a:r>
              <a:rPr lang="ja-JP" altLang="en-US" b="1" dirty="0"/>
              <a:t>日当たり</a:t>
            </a:r>
            <a:r>
              <a:rPr lang="en-US" altLang="ja-JP" b="1" dirty="0"/>
              <a:t>1.5</a:t>
            </a:r>
            <a:r>
              <a:rPr lang="ja-JP" altLang="en-US" b="1" dirty="0"/>
              <a:t>時間→</a:t>
            </a:r>
            <a:r>
              <a:rPr lang="en-US" altLang="ja-JP" b="1" dirty="0"/>
              <a:t>1.3</a:t>
            </a:r>
            <a:r>
              <a:rPr lang="ja-JP" altLang="en-US" b="1" dirty="0"/>
              <a:t>時間へ）</a:t>
            </a:r>
            <a:endParaRPr lang="en-US" altLang="ja-JP" b="1" dirty="0">
              <a:highlight>
                <a:srgbClr val="FFFF00"/>
              </a:highlight>
            </a:endParaRPr>
          </a:p>
          <a:p>
            <a:pPr marL="0" indent="0">
              <a:buNone/>
            </a:pPr>
            <a:r>
              <a:rPr lang="ja-JP" altLang="en-US" dirty="0"/>
              <a:t>   　　　　　　　　  </a:t>
            </a:r>
            <a:r>
              <a:rPr lang="ja-JP" altLang="en-US" b="1" dirty="0"/>
              <a:t>栄養管理業務時間</a:t>
            </a:r>
            <a:r>
              <a:rPr lang="en-US" altLang="ja-JP" b="1" dirty="0">
                <a:solidFill>
                  <a:srgbClr val="FF0000"/>
                </a:solidFill>
              </a:rPr>
              <a:t>2.9</a:t>
            </a:r>
            <a:r>
              <a:rPr lang="ja-JP" altLang="en-US" b="1" dirty="0">
                <a:solidFill>
                  <a:srgbClr val="FF0000"/>
                </a:solidFill>
              </a:rPr>
              <a:t>％増加</a:t>
            </a:r>
            <a:r>
              <a:rPr lang="ja-JP" altLang="en-US" b="1" dirty="0"/>
              <a:t>（</a:t>
            </a:r>
            <a:r>
              <a:rPr lang="en-US" altLang="ja-JP" b="1" dirty="0"/>
              <a:t>1</a:t>
            </a:r>
            <a:r>
              <a:rPr lang="ja-JP" altLang="en-US" b="1" dirty="0"/>
              <a:t>日当たり</a:t>
            </a:r>
            <a:r>
              <a:rPr lang="en-US" altLang="ja-JP" b="1" dirty="0"/>
              <a:t>6.1</a:t>
            </a:r>
            <a:r>
              <a:rPr lang="ja-JP" altLang="en-US" b="1" dirty="0"/>
              <a:t>時間→</a:t>
            </a:r>
            <a:r>
              <a:rPr lang="en-US" altLang="ja-JP" b="1" dirty="0"/>
              <a:t>6.4</a:t>
            </a:r>
            <a:r>
              <a:rPr lang="ja-JP" altLang="en-US" b="1" dirty="0"/>
              <a:t>時間へ）</a:t>
            </a:r>
            <a:endParaRPr lang="en-US" altLang="ja-JP" b="1" dirty="0"/>
          </a:p>
          <a:p>
            <a:pPr marL="0" indent="0">
              <a:buNone/>
            </a:pPr>
            <a:endParaRPr lang="en-US" altLang="ja-JP" sz="100" dirty="0"/>
          </a:p>
          <a:p>
            <a:pPr marL="0" indent="0">
              <a:buNone/>
            </a:pPr>
            <a:r>
              <a:rPr lang="ja-JP" altLang="en-US" dirty="0"/>
              <a:t>　　→食札を手書きしていた分が自動化出来た事で給食業務時間が減り、</a:t>
            </a:r>
            <a:endParaRPr lang="en-US" altLang="ja-JP" dirty="0"/>
          </a:p>
          <a:p>
            <a:pPr marL="0" indent="0">
              <a:buNone/>
            </a:pPr>
            <a:r>
              <a:rPr lang="ja-JP" altLang="en-US" dirty="0"/>
              <a:t>　　　その時間を栄養管理業務に充てる事が出来るようになった</a:t>
            </a:r>
            <a:endParaRPr lang="en-US" altLang="ja-JP" dirty="0"/>
          </a:p>
          <a:p>
            <a:endParaRPr lang="en-US" altLang="ja-JP" dirty="0"/>
          </a:p>
          <a:p>
            <a:r>
              <a:rPr lang="ja-JP" altLang="en-US" b="1" u="sng" dirty="0"/>
              <a:t>インシデントの減少</a:t>
            </a:r>
            <a:r>
              <a:rPr lang="ja-JP" altLang="en-US" dirty="0"/>
              <a:t> </a:t>
            </a:r>
            <a:r>
              <a:rPr lang="en-US" altLang="ja-JP" b="1" dirty="0"/>
              <a:t>…</a:t>
            </a:r>
            <a:r>
              <a:rPr lang="ja-JP" altLang="en-US" dirty="0"/>
              <a:t> </a:t>
            </a:r>
            <a:r>
              <a:rPr lang="ja-JP" altLang="en-US" b="1" dirty="0"/>
              <a:t>食事変更のインシデント</a:t>
            </a:r>
            <a:r>
              <a:rPr lang="en-US" altLang="ja-JP" b="1" dirty="0">
                <a:solidFill>
                  <a:srgbClr val="FF0000"/>
                </a:solidFill>
              </a:rPr>
              <a:t>80</a:t>
            </a:r>
            <a:r>
              <a:rPr lang="ja-JP" altLang="en-US" b="1" dirty="0">
                <a:solidFill>
                  <a:srgbClr val="FF0000"/>
                </a:solidFill>
              </a:rPr>
              <a:t>％減少</a:t>
            </a:r>
            <a:r>
              <a:rPr lang="ja-JP" altLang="en-US" b="1" dirty="0"/>
              <a:t>（半年で</a:t>
            </a:r>
            <a:r>
              <a:rPr lang="en-US" altLang="ja-JP" b="1" dirty="0"/>
              <a:t>10</a:t>
            </a:r>
            <a:r>
              <a:rPr lang="ja-JP" altLang="en-US" b="1" dirty="0"/>
              <a:t>件→</a:t>
            </a:r>
            <a:r>
              <a:rPr lang="en-US" altLang="ja-JP" b="1" dirty="0"/>
              <a:t>2</a:t>
            </a:r>
            <a:r>
              <a:rPr lang="ja-JP" altLang="en-US" b="1" dirty="0"/>
              <a:t>件へ）</a:t>
            </a:r>
            <a:endParaRPr lang="en-US" altLang="ja-JP" b="1" dirty="0"/>
          </a:p>
          <a:p>
            <a:pPr marL="0" indent="0">
              <a:buNone/>
            </a:pPr>
            <a:endParaRPr lang="en-US" altLang="ja-JP" sz="100" dirty="0"/>
          </a:p>
          <a:p>
            <a:pPr marL="0" indent="0">
              <a:buNone/>
            </a:pPr>
            <a:r>
              <a:rPr lang="ja-JP" altLang="en-US" dirty="0"/>
              <a:t>　　→食札の自動化により、手書きによるヒューマンエラーが減少した事が、</a:t>
            </a:r>
            <a:endParaRPr lang="en-US" altLang="ja-JP" dirty="0"/>
          </a:p>
          <a:p>
            <a:pPr marL="0" indent="0">
              <a:buNone/>
            </a:pPr>
            <a:r>
              <a:rPr lang="ja-JP" altLang="en-US" dirty="0"/>
              <a:t>　　　そのままインシデントの減少に繋がった</a:t>
            </a:r>
            <a:endParaRPr lang="en-US" altLang="ja-JP" dirty="0"/>
          </a:p>
          <a:p>
            <a:pPr marL="0" indent="0">
              <a:buNone/>
            </a:pPr>
            <a:endParaRPr lang="en-US" altLang="ja-JP" b="1" u="sng" dirty="0"/>
          </a:p>
        </p:txBody>
      </p:sp>
      <p:sp>
        <p:nvSpPr>
          <p:cNvPr id="2" name="タイトル 1">
            <a:extLst>
              <a:ext uri="{FF2B5EF4-FFF2-40B4-BE49-F238E27FC236}">
                <a16:creationId xmlns:a16="http://schemas.microsoft.com/office/drawing/2014/main" id="{CCF3EEA0-00A7-289C-F4B2-1D3F111FE170}"/>
              </a:ext>
            </a:extLst>
          </p:cNvPr>
          <p:cNvSpPr txBox="1">
            <a:spLocks/>
          </p:cNvSpPr>
          <p:nvPr/>
        </p:nvSpPr>
        <p:spPr>
          <a:xfrm>
            <a:off x="0" y="1"/>
            <a:ext cx="2044700" cy="622298"/>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結果・考察</a:t>
            </a:r>
            <a:endPar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21861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8F20C30-FE9E-A05E-AAE2-837B8EE9C83C}"/>
              </a:ext>
            </a:extLst>
          </p:cNvPr>
          <p:cNvSpPr txBox="1">
            <a:spLocks/>
          </p:cNvSpPr>
          <p:nvPr/>
        </p:nvSpPr>
        <p:spPr>
          <a:xfrm>
            <a:off x="0" y="1"/>
            <a:ext cx="2044700" cy="622298"/>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3600" dirty="0"/>
              <a:t>結果・考察</a:t>
            </a:r>
          </a:p>
        </p:txBody>
      </p:sp>
      <p:sp>
        <p:nvSpPr>
          <p:cNvPr id="7" name="四角形: 角を丸くする 6">
            <a:extLst>
              <a:ext uri="{FF2B5EF4-FFF2-40B4-BE49-F238E27FC236}">
                <a16:creationId xmlns:a16="http://schemas.microsoft.com/office/drawing/2014/main" id="{029913EA-2057-C267-EDA4-C6213057100B}"/>
              </a:ext>
            </a:extLst>
          </p:cNvPr>
          <p:cNvSpPr/>
          <p:nvPr/>
        </p:nvSpPr>
        <p:spPr>
          <a:xfrm>
            <a:off x="88900" y="3619501"/>
            <a:ext cx="11252200" cy="215900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永田らは、病院勤務の管理栄養士は業務の質及び量のストレスが増大している割合が高い</a:t>
            </a:r>
            <a:r>
              <a:rPr lang="ja-JP" altLang="en-US" sz="2800" dirty="0">
                <a:solidFill>
                  <a:prstClr val="black"/>
                </a:solidFill>
                <a:latin typeface="游ゴシック" panose="020F0502020204030204"/>
                <a:ea typeface="游ゴシック" panose="020B0400000000000000" pitchFamily="50" charset="-128"/>
              </a:rPr>
              <a:t>と報告した</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8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働きやすい職場づくりのための環境整備の必要性が示唆された</a:t>
            </a:r>
            <a:endParaRPr kumimoji="1" lang="en-US" altLang="ja-JP" sz="28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200" dirty="0">
                <a:solidFill>
                  <a:prstClr val="black"/>
                </a:solidFill>
                <a:latin typeface="游ゴシック" panose="020F0502020204030204"/>
                <a:ea typeface="游ゴシック" panose="020B0400000000000000" pitchFamily="50" charset="-128"/>
              </a:rPr>
              <a:t>　　　　　　　　　　　　　　　  　</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全般的健康質問票（</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GHQ</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30</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項目版による（管理）栄養士のストレス状況の検討及び職場別の栄養士のストレス比較検討</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活水論文集健康生活学部編</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49</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1-12,2006</a:t>
            </a:r>
          </a:p>
        </p:txBody>
      </p:sp>
      <p:sp>
        <p:nvSpPr>
          <p:cNvPr id="8" name="四角形: 角を丸くする 7">
            <a:extLst>
              <a:ext uri="{FF2B5EF4-FFF2-40B4-BE49-F238E27FC236}">
                <a16:creationId xmlns:a16="http://schemas.microsoft.com/office/drawing/2014/main" id="{28001D15-84B1-2D1F-6AE1-17AE1D7E32F8}"/>
              </a:ext>
            </a:extLst>
          </p:cNvPr>
          <p:cNvSpPr/>
          <p:nvPr/>
        </p:nvSpPr>
        <p:spPr>
          <a:xfrm>
            <a:off x="88900" y="980677"/>
            <a:ext cx="11252200" cy="2257823"/>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田中らは、病院栄養士の職務満足度に影響する要因として、栄養指導を含む栄養管理業務で満足度が高く、給食管理業務で満足度が低く示された</a:t>
            </a:r>
            <a:r>
              <a:rPr lang="ja-JP" altLang="en-US" sz="2800" dirty="0">
                <a:solidFill>
                  <a:prstClr val="black"/>
                </a:solidFill>
                <a:latin typeface="游ゴシック" panose="020F0502020204030204"/>
                <a:ea typeface="游ゴシック" panose="020B0400000000000000" pitchFamily="50" charset="-128"/>
              </a:rPr>
              <a:t>事を報告</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8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より専門性の高い技術を求める事が職務満足度を高める</a:t>
            </a:r>
            <a:endParaRPr kumimoji="1" lang="en-US" altLang="ja-JP" sz="28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病院栄養士の職務満足度に影響を与える要因</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日健医誌</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28(3)</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335-345,2019</a:t>
            </a:r>
            <a:endParaRPr kumimoji="1" lang="en-US" altLang="ja-JP"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6038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095EC-602C-7132-360E-C8E1CF487A73}"/>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E6F9C6F-F5D2-0B4A-AC92-FE449468E59A}"/>
              </a:ext>
            </a:extLst>
          </p:cNvPr>
          <p:cNvSpPr txBox="1">
            <a:spLocks/>
          </p:cNvSpPr>
          <p:nvPr/>
        </p:nvSpPr>
        <p:spPr>
          <a:xfrm>
            <a:off x="419100" y="868362"/>
            <a:ext cx="11049000" cy="392430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b="1" u="sng" dirty="0"/>
              <a:t>栄養指導や患者管理の時間が増えた</a:t>
            </a:r>
            <a:r>
              <a:rPr lang="ja-JP" altLang="en-US" dirty="0"/>
              <a:t>　</a:t>
            </a:r>
            <a:endParaRPr lang="en-US" altLang="ja-JP" dirty="0"/>
          </a:p>
          <a:p>
            <a:pPr marL="0" indent="0">
              <a:buNone/>
            </a:pPr>
            <a:r>
              <a:rPr lang="ja-JP" altLang="en-US" dirty="0"/>
              <a:t>　 栄養指導の実施件数が</a:t>
            </a:r>
            <a:r>
              <a:rPr lang="en-US" altLang="ja-JP" dirty="0"/>
              <a:t>10</a:t>
            </a:r>
            <a:r>
              <a:rPr lang="ja-JP" altLang="en-US" dirty="0"/>
              <a:t>％増加し、増収に繋がった</a:t>
            </a:r>
            <a:endParaRPr lang="en-US" altLang="ja-JP" dirty="0"/>
          </a:p>
          <a:p>
            <a:pPr marL="0" indent="0">
              <a:buNone/>
            </a:pPr>
            <a:r>
              <a:rPr lang="ja-JP" altLang="en-US" dirty="0"/>
              <a:t> 　病棟で患者様と関わる時間が増えた</a:t>
            </a:r>
            <a:endParaRPr lang="en-US" altLang="ja-JP" dirty="0"/>
          </a:p>
          <a:p>
            <a:pPr marL="0" indent="0">
              <a:buNone/>
            </a:pPr>
            <a:endParaRPr lang="en-US" altLang="ja-JP" sz="2400" dirty="0"/>
          </a:p>
          <a:p>
            <a:r>
              <a:rPr lang="ja-JP" altLang="en-US" b="1" u="sng" dirty="0"/>
              <a:t>診療報酬改定による業務変更に余裕を持って対応できた</a:t>
            </a:r>
            <a:endParaRPr lang="en-US" altLang="ja-JP" b="1" u="sng" dirty="0"/>
          </a:p>
          <a:p>
            <a:pPr marL="0" indent="0">
              <a:buNone/>
            </a:pPr>
            <a:r>
              <a:rPr lang="ja-JP" altLang="en-US" dirty="0"/>
              <a:t>　 栄養スクリーニング、</a:t>
            </a:r>
            <a:r>
              <a:rPr lang="en-US" altLang="ja-JP" dirty="0"/>
              <a:t>GLIM</a:t>
            </a:r>
            <a:r>
              <a:rPr lang="ja-JP" altLang="en-US" dirty="0"/>
              <a:t>基準の導入がスムーズだった</a:t>
            </a:r>
            <a:endParaRPr lang="en-US" altLang="ja-JP" dirty="0"/>
          </a:p>
          <a:p>
            <a:pPr marL="0" indent="0">
              <a:buFont typeface="Arial" panose="020B0604020202020204" pitchFamily="34" charset="0"/>
              <a:buNone/>
            </a:pPr>
            <a:endParaRPr lang="en-US" altLang="ja-JP" sz="2400" dirty="0"/>
          </a:p>
          <a:p>
            <a:r>
              <a:rPr lang="ja-JP" altLang="en-US" b="1" u="sng" dirty="0"/>
              <a:t>病院給食の見直しや研究に時間を割けるようになった</a:t>
            </a:r>
            <a:endParaRPr lang="en-US" altLang="ja-JP" b="1" u="sng" dirty="0"/>
          </a:p>
          <a:p>
            <a:pPr marL="0" indent="0">
              <a:buNone/>
            </a:pPr>
            <a:r>
              <a:rPr lang="ja-JP" altLang="en-US" dirty="0"/>
              <a:t>　 嚥下調整食の見直しを行い、より安全な食事の提供に繋がった</a:t>
            </a:r>
            <a:endParaRPr lang="en-US" altLang="ja-JP" dirty="0"/>
          </a:p>
          <a:p>
            <a:pPr marL="0" indent="0">
              <a:buNone/>
            </a:pPr>
            <a:r>
              <a:rPr lang="ja-JP" altLang="en-US" dirty="0"/>
              <a:t>　 学会発表に向けた研究に時間を使えた（昨年</a:t>
            </a:r>
            <a:r>
              <a:rPr lang="en-US" altLang="ja-JP" dirty="0"/>
              <a:t>1</a:t>
            </a:r>
            <a:r>
              <a:rPr lang="ja-JP" altLang="en-US" dirty="0"/>
              <a:t>題、今年</a:t>
            </a:r>
            <a:r>
              <a:rPr lang="en-US" altLang="ja-JP" dirty="0"/>
              <a:t>2</a:t>
            </a:r>
            <a:r>
              <a:rPr lang="ja-JP" altLang="en-US" dirty="0"/>
              <a:t>題）</a:t>
            </a:r>
            <a:endParaRPr lang="en-US" altLang="ja-JP" dirty="0"/>
          </a:p>
        </p:txBody>
      </p:sp>
      <p:sp>
        <p:nvSpPr>
          <p:cNvPr id="5" name="コンテンツ プレースホルダー 2">
            <a:extLst>
              <a:ext uri="{FF2B5EF4-FFF2-40B4-BE49-F238E27FC236}">
                <a16:creationId xmlns:a16="http://schemas.microsoft.com/office/drawing/2014/main" id="{328B8A96-BB98-3C4C-2220-95B1EE8BA1C2}"/>
              </a:ext>
            </a:extLst>
          </p:cNvPr>
          <p:cNvSpPr txBox="1">
            <a:spLocks/>
          </p:cNvSpPr>
          <p:nvPr/>
        </p:nvSpPr>
        <p:spPr>
          <a:xfrm>
            <a:off x="2362200" y="4792662"/>
            <a:ext cx="8877300" cy="129063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a:solidFill>
                  <a:srgbClr val="FF0000"/>
                </a:solidFill>
              </a:rPr>
              <a:t>・働きやすくなった</a:t>
            </a:r>
            <a:endParaRPr lang="en-US" altLang="ja-JP" sz="2400" b="1" dirty="0">
              <a:solidFill>
                <a:srgbClr val="FF0000"/>
              </a:solidFill>
            </a:endParaRPr>
          </a:p>
          <a:p>
            <a:pPr marL="0" indent="0">
              <a:buNone/>
            </a:pPr>
            <a:r>
              <a:rPr lang="ja-JP" altLang="en-US" sz="2400" b="1" dirty="0">
                <a:solidFill>
                  <a:srgbClr val="FF0000"/>
                </a:solidFill>
              </a:rPr>
              <a:t>・管理栄養士としての仕事が増え、充実感が増した</a:t>
            </a:r>
            <a:endParaRPr lang="en-US" altLang="ja-JP" sz="2400" b="1" dirty="0">
              <a:solidFill>
                <a:srgbClr val="FF0000"/>
              </a:solidFill>
            </a:endParaRPr>
          </a:p>
          <a:p>
            <a:pPr marL="0" indent="0">
              <a:buNone/>
            </a:pPr>
            <a:r>
              <a:rPr lang="ja-JP" altLang="en-US" sz="2400" b="1" dirty="0">
                <a:solidFill>
                  <a:srgbClr val="FF0000"/>
                </a:solidFill>
              </a:rPr>
              <a:t>・他職種からも「病棟にいる時間が増えた」と言われるようになった</a:t>
            </a:r>
            <a:endParaRPr lang="en-US" altLang="ja-JP" sz="2400" b="1" dirty="0">
              <a:solidFill>
                <a:srgbClr val="FF0000"/>
              </a:solidFill>
            </a:endParaRPr>
          </a:p>
          <a:p>
            <a:pPr marL="0" indent="0">
              <a:buNone/>
            </a:pPr>
            <a:endParaRPr lang="ja-JP" altLang="en-US" dirty="0"/>
          </a:p>
        </p:txBody>
      </p:sp>
      <p:sp>
        <p:nvSpPr>
          <p:cNvPr id="6" name="矢印: 下 5">
            <a:extLst>
              <a:ext uri="{FF2B5EF4-FFF2-40B4-BE49-F238E27FC236}">
                <a16:creationId xmlns:a16="http://schemas.microsoft.com/office/drawing/2014/main" id="{4DB6200D-7FFA-0602-F4A3-EF4B36636883}"/>
              </a:ext>
            </a:extLst>
          </p:cNvPr>
          <p:cNvSpPr/>
          <p:nvPr/>
        </p:nvSpPr>
        <p:spPr>
          <a:xfrm rot="16200000">
            <a:off x="908842" y="4702970"/>
            <a:ext cx="1044576" cy="1439860"/>
          </a:xfrm>
          <a:prstGeom prst="downArrow">
            <a:avLst>
              <a:gd name="adj1" fmla="val 50000"/>
              <a:gd name="adj2" fmla="val 5071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タイトル 1">
            <a:extLst>
              <a:ext uri="{FF2B5EF4-FFF2-40B4-BE49-F238E27FC236}">
                <a16:creationId xmlns:a16="http://schemas.microsoft.com/office/drawing/2014/main" id="{DC89168A-EE09-35FF-1AAB-442633F7EDEE}"/>
              </a:ext>
            </a:extLst>
          </p:cNvPr>
          <p:cNvSpPr txBox="1">
            <a:spLocks/>
          </p:cNvSpPr>
          <p:nvPr/>
        </p:nvSpPr>
        <p:spPr>
          <a:xfrm>
            <a:off x="0" y="1"/>
            <a:ext cx="2044700" cy="622298"/>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3600" dirty="0"/>
              <a:t>結果・考察</a:t>
            </a:r>
          </a:p>
        </p:txBody>
      </p:sp>
    </p:spTree>
    <p:extLst>
      <p:ext uri="{BB962C8B-B14F-4D97-AF65-F5344CB8AC3E}">
        <p14:creationId xmlns:p14="http://schemas.microsoft.com/office/powerpoint/2010/main" val="2216154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FA6AB-AB4C-61AA-2723-6211F3A8570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37C02A5-D4AA-7E64-8D2A-9DE3459F69C8}"/>
              </a:ext>
            </a:extLst>
          </p:cNvPr>
          <p:cNvSpPr txBox="1">
            <a:spLocks/>
          </p:cNvSpPr>
          <p:nvPr/>
        </p:nvSpPr>
        <p:spPr>
          <a:xfrm>
            <a:off x="0" y="1"/>
            <a:ext cx="2159000" cy="622298"/>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今後の展望</a:t>
            </a:r>
            <a:endPar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コンテンツ プレースホルダー 2">
            <a:extLst>
              <a:ext uri="{FF2B5EF4-FFF2-40B4-BE49-F238E27FC236}">
                <a16:creationId xmlns:a16="http://schemas.microsoft.com/office/drawing/2014/main" id="{D1FAED4A-030A-FA71-669B-6ABE5A46A107}"/>
              </a:ext>
            </a:extLst>
          </p:cNvPr>
          <p:cNvSpPr txBox="1">
            <a:spLocks/>
          </p:cNvSpPr>
          <p:nvPr/>
        </p:nvSpPr>
        <p:spPr>
          <a:xfrm>
            <a:off x="444500" y="1200150"/>
            <a:ext cx="11049000" cy="3314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b="1" u="sng" dirty="0"/>
              <a:t>約束食事箋の見直し実施</a:t>
            </a:r>
            <a:r>
              <a:rPr lang="ja-JP" altLang="en-US" dirty="0"/>
              <a:t>　</a:t>
            </a:r>
            <a:endParaRPr lang="en-US" altLang="ja-JP" dirty="0"/>
          </a:p>
          <a:p>
            <a:pPr marL="0" indent="0">
              <a:buNone/>
            </a:pPr>
            <a:r>
              <a:rPr lang="en-US" altLang="ja-JP" dirty="0"/>
              <a:t>  </a:t>
            </a:r>
            <a:r>
              <a:rPr lang="ja-JP" altLang="en-US" dirty="0"/>
              <a:t>　食事摂取基準が改訂された為、見直しを行う</a:t>
            </a:r>
            <a:endParaRPr lang="en-US" altLang="ja-JP" dirty="0"/>
          </a:p>
          <a:p>
            <a:pPr marL="0" indent="0">
              <a:buNone/>
            </a:pPr>
            <a:endParaRPr lang="en-US" altLang="ja-JP" dirty="0"/>
          </a:p>
          <a:p>
            <a:r>
              <a:rPr lang="en-US" altLang="ja-JP" b="1" u="sng" dirty="0"/>
              <a:t>GLIM</a:t>
            </a:r>
            <a:r>
              <a:rPr lang="ja-JP" altLang="en-US" b="1" u="sng" dirty="0"/>
              <a:t>基準の全病棟での運用</a:t>
            </a:r>
            <a:r>
              <a:rPr lang="ja-JP" altLang="en-US" dirty="0"/>
              <a:t>　</a:t>
            </a:r>
            <a:endParaRPr lang="en-US" altLang="ja-JP" dirty="0"/>
          </a:p>
          <a:p>
            <a:pPr marL="0" indent="0">
              <a:buNone/>
            </a:pPr>
            <a:r>
              <a:rPr lang="ja-JP" altLang="en-US" dirty="0"/>
              <a:t>  　現在、回復期のみで運用中。今後は急性期や慢性期でも同様に</a:t>
            </a:r>
            <a:endParaRPr lang="en-US" altLang="ja-JP" dirty="0"/>
          </a:p>
          <a:p>
            <a:pPr marL="0" indent="0">
              <a:buNone/>
            </a:pPr>
            <a:r>
              <a:rPr lang="ja-JP" altLang="en-US" dirty="0"/>
              <a:t>　  行っていく</a:t>
            </a:r>
            <a:endParaRPr lang="en-US" altLang="ja-JP" dirty="0"/>
          </a:p>
          <a:p>
            <a:pPr marL="0" indent="0">
              <a:buFont typeface="Arial" panose="020B0604020202020204" pitchFamily="34" charset="0"/>
              <a:buNone/>
            </a:pPr>
            <a:endParaRPr lang="en-US" altLang="ja-JP" dirty="0"/>
          </a:p>
        </p:txBody>
      </p:sp>
      <p:sp>
        <p:nvSpPr>
          <p:cNvPr id="4" name="四角形: 角を丸くする 3">
            <a:extLst>
              <a:ext uri="{FF2B5EF4-FFF2-40B4-BE49-F238E27FC236}">
                <a16:creationId xmlns:a16="http://schemas.microsoft.com/office/drawing/2014/main" id="{F8FDD2C6-63A3-9F63-926C-FABA85F3F906}"/>
              </a:ext>
            </a:extLst>
          </p:cNvPr>
          <p:cNvSpPr/>
          <p:nvPr/>
        </p:nvSpPr>
        <p:spPr>
          <a:xfrm>
            <a:off x="1346200" y="4514850"/>
            <a:ext cx="8763000" cy="109219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sng"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rPr>
              <a:t>業務内容の変化に対応出来る体制づくり</a:t>
            </a:r>
            <a:r>
              <a:rPr kumimoji="1" lang="ja-JP" altLang="en-US" sz="18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rPr>
              <a:t>　</a:t>
            </a:r>
            <a:endParaRPr kumimoji="1" lang="en-US" altLang="ja-JP" sz="18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8059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6E2363-FBF5-368F-8F70-B5902CDCD37F}"/>
              </a:ext>
            </a:extLst>
          </p:cNvPr>
          <p:cNvSpPr>
            <a:spLocks noGrp="1"/>
          </p:cNvSpPr>
          <p:nvPr>
            <p:ph type="title"/>
          </p:nvPr>
        </p:nvSpPr>
        <p:spPr>
          <a:xfrm>
            <a:off x="1022350" y="2870993"/>
            <a:ext cx="11169650" cy="1116013"/>
          </a:xfrm>
        </p:spPr>
        <p:txBody>
          <a:bodyPr>
            <a:normAutofit/>
          </a:bodyPr>
          <a:lstStyle/>
          <a:p>
            <a:r>
              <a:rPr kumimoji="1" lang="ja-JP" altLang="en-US" sz="5400" dirty="0"/>
              <a:t>ご清聴ありがとうございました</a:t>
            </a:r>
          </a:p>
        </p:txBody>
      </p:sp>
      <p:sp>
        <p:nvSpPr>
          <p:cNvPr id="3" name="テキスト プレースホルダー 2">
            <a:extLst>
              <a:ext uri="{FF2B5EF4-FFF2-40B4-BE49-F238E27FC236}">
                <a16:creationId xmlns:a16="http://schemas.microsoft.com/office/drawing/2014/main" id="{AAF0C6E3-DF7D-7208-F491-DFD08457C4A1}"/>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0735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DC88B5-CB44-DECF-FB72-8FF59A2CF5AF}"/>
              </a:ext>
            </a:extLst>
          </p:cNvPr>
          <p:cNvSpPr>
            <a:spLocks noGrp="1"/>
          </p:cNvSpPr>
          <p:nvPr>
            <p:ph type="title"/>
          </p:nvPr>
        </p:nvSpPr>
        <p:spPr>
          <a:xfrm>
            <a:off x="0" y="1"/>
            <a:ext cx="2641600" cy="622298"/>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kumimoji="1" lang="ja-JP" altLang="en-US" sz="3600" dirty="0"/>
              <a:t>当院について</a:t>
            </a:r>
          </a:p>
        </p:txBody>
      </p:sp>
      <p:sp>
        <p:nvSpPr>
          <p:cNvPr id="3" name="コンテンツ プレースホルダー 2">
            <a:extLst>
              <a:ext uri="{FF2B5EF4-FFF2-40B4-BE49-F238E27FC236}">
                <a16:creationId xmlns:a16="http://schemas.microsoft.com/office/drawing/2014/main" id="{0D987D4C-75C4-C0EC-33ED-5E67374924D8}"/>
              </a:ext>
            </a:extLst>
          </p:cNvPr>
          <p:cNvSpPr>
            <a:spLocks noGrp="1"/>
          </p:cNvSpPr>
          <p:nvPr>
            <p:ph idx="1"/>
          </p:nvPr>
        </p:nvSpPr>
        <p:spPr>
          <a:xfrm>
            <a:off x="114297" y="801687"/>
            <a:ext cx="4965703" cy="5419726"/>
          </a:xfrm>
        </p:spPr>
        <p:txBody>
          <a:bodyPr>
            <a:normAutofit fontScale="85000" lnSpcReduction="20000"/>
          </a:bodyPr>
          <a:lstStyle/>
          <a:p>
            <a:r>
              <a:rPr kumimoji="1" lang="ja-JP" altLang="en-US" b="1" u="sng" dirty="0"/>
              <a:t>所在地</a:t>
            </a:r>
            <a:r>
              <a:rPr kumimoji="1" lang="ja-JP" altLang="en-US" dirty="0"/>
              <a:t>：大分県宇佐市</a:t>
            </a:r>
            <a:endParaRPr kumimoji="1" lang="en-US" altLang="ja-JP" dirty="0"/>
          </a:p>
          <a:p>
            <a:endParaRPr lang="en-US" altLang="ja-JP" b="1" u="sng" dirty="0"/>
          </a:p>
          <a:p>
            <a:r>
              <a:rPr lang="ja-JP" altLang="en-US" b="1" u="sng" dirty="0"/>
              <a:t>病床数</a:t>
            </a:r>
            <a:r>
              <a:rPr lang="ja-JP" altLang="en-US" dirty="0"/>
              <a:t>：</a:t>
            </a:r>
            <a:r>
              <a:rPr lang="en-US" altLang="ja-JP" dirty="0"/>
              <a:t>104</a:t>
            </a:r>
            <a:r>
              <a:rPr lang="ja-JP" altLang="en-US" dirty="0"/>
              <a:t>床</a:t>
            </a:r>
            <a:endParaRPr lang="en-US" altLang="ja-JP" dirty="0"/>
          </a:p>
          <a:p>
            <a:pPr marL="0" indent="0">
              <a:buNone/>
            </a:pPr>
            <a:r>
              <a:rPr lang="ja-JP" altLang="en-US" dirty="0"/>
              <a:t>　急性期病棟</a:t>
            </a:r>
            <a:r>
              <a:rPr lang="en-US" altLang="ja-JP" dirty="0"/>
              <a:t>…33</a:t>
            </a:r>
            <a:r>
              <a:rPr lang="ja-JP" altLang="en-US" dirty="0"/>
              <a:t>床</a:t>
            </a:r>
            <a:endParaRPr lang="en-US" altLang="ja-JP" dirty="0"/>
          </a:p>
          <a:p>
            <a:pPr marL="0" indent="0">
              <a:buNone/>
            </a:pPr>
            <a:r>
              <a:rPr lang="ja-JP" altLang="en-US" dirty="0"/>
              <a:t>　回復期病棟</a:t>
            </a:r>
            <a:r>
              <a:rPr lang="en-US" altLang="ja-JP" dirty="0"/>
              <a:t>…26</a:t>
            </a:r>
            <a:r>
              <a:rPr lang="ja-JP" altLang="en-US" dirty="0"/>
              <a:t>床</a:t>
            </a:r>
            <a:endParaRPr lang="en-US" altLang="ja-JP" dirty="0"/>
          </a:p>
          <a:p>
            <a:pPr marL="0" indent="0">
              <a:buNone/>
            </a:pPr>
            <a:r>
              <a:rPr lang="ja-JP" altLang="en-US" dirty="0"/>
              <a:t>　慢性期病棟</a:t>
            </a:r>
            <a:r>
              <a:rPr lang="en-US" altLang="ja-JP" dirty="0"/>
              <a:t>…45</a:t>
            </a:r>
            <a:r>
              <a:rPr lang="ja-JP" altLang="en-US" dirty="0"/>
              <a:t>床</a:t>
            </a:r>
            <a:endParaRPr lang="en-US" altLang="ja-JP" dirty="0"/>
          </a:p>
          <a:p>
            <a:endParaRPr kumimoji="1" lang="en-US" altLang="ja-JP" b="1" u="sng" dirty="0"/>
          </a:p>
          <a:p>
            <a:r>
              <a:rPr kumimoji="1" lang="ja-JP" altLang="en-US" b="1" u="sng" dirty="0"/>
              <a:t>診療科</a:t>
            </a:r>
            <a:r>
              <a:rPr kumimoji="1" lang="ja-JP" altLang="en-US" dirty="0"/>
              <a:t>：内科、外科、消化器科</a:t>
            </a:r>
            <a:endParaRPr kumimoji="1" lang="en-US" altLang="ja-JP" dirty="0"/>
          </a:p>
          <a:p>
            <a:pPr marL="0" indent="0">
              <a:buNone/>
            </a:pPr>
            <a:r>
              <a:rPr lang="ja-JP" altLang="en-US" dirty="0"/>
              <a:t>　　　　  肛門科、泌尿器科など</a:t>
            </a:r>
            <a:endParaRPr kumimoji="1" lang="en-US" altLang="ja-JP" dirty="0"/>
          </a:p>
          <a:p>
            <a:endParaRPr kumimoji="1" lang="en-US" altLang="ja-JP" dirty="0"/>
          </a:p>
          <a:p>
            <a:r>
              <a:rPr lang="ja-JP" altLang="en-US" b="1" u="sng" dirty="0"/>
              <a:t>併設の施設</a:t>
            </a:r>
            <a:endParaRPr lang="en-US" altLang="ja-JP" b="1" u="sng" dirty="0"/>
          </a:p>
          <a:p>
            <a:pPr marL="0" indent="0">
              <a:buNone/>
            </a:pPr>
            <a:r>
              <a:rPr lang="ja-JP" altLang="en-US" dirty="0"/>
              <a:t>　介護老人保健施設　和光園</a:t>
            </a:r>
            <a:endParaRPr lang="en-US" altLang="ja-JP" dirty="0"/>
          </a:p>
          <a:p>
            <a:pPr marL="0" indent="0">
              <a:buNone/>
            </a:pPr>
            <a:r>
              <a:rPr lang="ja-JP" altLang="en-US" dirty="0"/>
              <a:t>　有料老人ホーム　和楽苑</a:t>
            </a:r>
            <a:endParaRPr lang="en-US" altLang="ja-JP" dirty="0"/>
          </a:p>
          <a:p>
            <a:pPr marL="0" indent="0">
              <a:buNone/>
            </a:pPr>
            <a:r>
              <a:rPr lang="ja-JP" altLang="en-US" dirty="0"/>
              <a:t>　グループホーム　みらい</a:t>
            </a:r>
            <a:endParaRPr lang="en-US" altLang="ja-JP" dirty="0"/>
          </a:p>
        </p:txBody>
      </p:sp>
      <p:pic>
        <p:nvPicPr>
          <p:cNvPr id="4" name="図 3">
            <a:extLst>
              <a:ext uri="{FF2B5EF4-FFF2-40B4-BE49-F238E27FC236}">
                <a16:creationId xmlns:a16="http://schemas.microsoft.com/office/drawing/2014/main" id="{E11C0F36-991A-FAA3-DF2E-800B197A41A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978400" y="522287"/>
            <a:ext cx="6223000" cy="5254625"/>
          </a:xfrm>
          <a:prstGeom prst="rect">
            <a:avLst/>
          </a:prstGeom>
        </p:spPr>
      </p:pic>
    </p:spTree>
    <p:extLst>
      <p:ext uri="{BB962C8B-B14F-4D97-AF65-F5344CB8AC3E}">
        <p14:creationId xmlns:p14="http://schemas.microsoft.com/office/powerpoint/2010/main" val="2362302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3352B-F31E-0D9D-1240-2F4145AB023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5419AE6-DC39-0345-48E5-9BFB28604FFA}"/>
              </a:ext>
            </a:extLst>
          </p:cNvPr>
          <p:cNvSpPr>
            <a:spLocks noGrp="1"/>
          </p:cNvSpPr>
          <p:nvPr>
            <p:ph type="title"/>
          </p:nvPr>
        </p:nvSpPr>
        <p:spPr>
          <a:xfrm>
            <a:off x="0" y="1"/>
            <a:ext cx="3060700" cy="622298"/>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ja-JP" altLang="en-US" sz="3600" dirty="0"/>
              <a:t>栄養課</a:t>
            </a:r>
            <a:r>
              <a:rPr kumimoji="1" lang="ja-JP" altLang="en-US" sz="3600" dirty="0"/>
              <a:t>について</a:t>
            </a:r>
          </a:p>
        </p:txBody>
      </p:sp>
      <p:sp>
        <p:nvSpPr>
          <p:cNvPr id="3" name="コンテンツ プレースホルダー 2">
            <a:extLst>
              <a:ext uri="{FF2B5EF4-FFF2-40B4-BE49-F238E27FC236}">
                <a16:creationId xmlns:a16="http://schemas.microsoft.com/office/drawing/2014/main" id="{B68F3641-C71E-DD17-B18D-61650548A04E}"/>
              </a:ext>
            </a:extLst>
          </p:cNvPr>
          <p:cNvSpPr>
            <a:spLocks noGrp="1"/>
          </p:cNvSpPr>
          <p:nvPr>
            <p:ph idx="1"/>
          </p:nvPr>
        </p:nvSpPr>
        <p:spPr>
          <a:xfrm>
            <a:off x="139700" y="768350"/>
            <a:ext cx="4584700" cy="5321300"/>
          </a:xfrm>
        </p:spPr>
        <p:txBody>
          <a:bodyPr>
            <a:noAutofit/>
          </a:bodyPr>
          <a:lstStyle/>
          <a:p>
            <a:r>
              <a:rPr lang="ja-JP" altLang="en-US" sz="2400" b="1" u="sng" dirty="0"/>
              <a:t>体制</a:t>
            </a:r>
            <a:r>
              <a:rPr lang="ja-JP" altLang="en-US" sz="2400" dirty="0"/>
              <a:t>：管理栄養士</a:t>
            </a:r>
            <a:r>
              <a:rPr lang="en-US" altLang="ja-JP" sz="2400" dirty="0"/>
              <a:t>2</a:t>
            </a:r>
            <a:r>
              <a:rPr lang="ja-JP" altLang="en-US" sz="2400" dirty="0"/>
              <a:t>名</a:t>
            </a:r>
            <a:endParaRPr lang="en-US" altLang="ja-JP" sz="2400" dirty="0"/>
          </a:p>
          <a:p>
            <a:pPr marL="0" indent="0">
              <a:buNone/>
            </a:pPr>
            <a:r>
              <a:rPr kumimoji="1" lang="ja-JP" altLang="en-US" sz="2400" dirty="0"/>
              <a:t>　　　  </a:t>
            </a:r>
            <a:r>
              <a:rPr lang="ja-JP" altLang="en-US" sz="2400" dirty="0"/>
              <a:t>（</a:t>
            </a:r>
            <a:r>
              <a:rPr kumimoji="1" lang="ja-JP" altLang="en-US" sz="2400" dirty="0"/>
              <a:t>内</a:t>
            </a:r>
            <a:r>
              <a:rPr kumimoji="1" lang="en-US" altLang="ja-JP" sz="2400" dirty="0"/>
              <a:t>1</a:t>
            </a:r>
            <a:r>
              <a:rPr kumimoji="1" lang="ja-JP" altLang="en-US" sz="2400" dirty="0"/>
              <a:t>名は回復期専任</a:t>
            </a:r>
            <a:r>
              <a:rPr lang="ja-JP" altLang="en-US" sz="2400" dirty="0"/>
              <a:t>）</a:t>
            </a:r>
            <a:endParaRPr kumimoji="1" lang="en-US" altLang="ja-JP" sz="2400" dirty="0"/>
          </a:p>
          <a:p>
            <a:pPr marL="0" indent="0">
              <a:buNone/>
            </a:pPr>
            <a:endParaRPr lang="en-US" altLang="ja-JP" sz="2000" b="1" u="sng" dirty="0"/>
          </a:p>
          <a:p>
            <a:r>
              <a:rPr lang="ja-JP" altLang="en-US" sz="2400" b="1" u="sng" dirty="0"/>
              <a:t>委託給食業者</a:t>
            </a:r>
            <a:r>
              <a:rPr lang="ja-JP" altLang="en-US" sz="2400" dirty="0"/>
              <a:t>：あり</a:t>
            </a:r>
            <a:endParaRPr lang="en-US" altLang="ja-JP" sz="2400" dirty="0"/>
          </a:p>
          <a:p>
            <a:pPr marL="0" indent="0">
              <a:buNone/>
            </a:pPr>
            <a:r>
              <a:rPr lang="ja-JP" altLang="en-US" sz="2400" dirty="0"/>
              <a:t>（献立、発注・検品、調理、</a:t>
            </a:r>
            <a:endParaRPr lang="en-US" altLang="ja-JP" sz="2400" dirty="0"/>
          </a:p>
          <a:p>
            <a:pPr marL="0" indent="0">
              <a:buNone/>
            </a:pPr>
            <a:r>
              <a:rPr lang="ja-JP" altLang="en-US" sz="2400" dirty="0"/>
              <a:t>　配膳、トレーチェック、</a:t>
            </a:r>
            <a:endParaRPr lang="en-US" altLang="ja-JP" sz="2400" dirty="0"/>
          </a:p>
          <a:p>
            <a:pPr marL="0" indent="0">
              <a:buNone/>
            </a:pPr>
            <a:r>
              <a:rPr lang="ja-JP" altLang="en-US" sz="2400" dirty="0"/>
              <a:t>　洗浄、在庫管理、衛生管理）</a:t>
            </a:r>
            <a:endParaRPr lang="en-US" altLang="ja-JP" sz="2400" dirty="0"/>
          </a:p>
          <a:p>
            <a:pPr marL="0" indent="0">
              <a:buNone/>
            </a:pPr>
            <a:endParaRPr lang="en-US" altLang="ja-JP" sz="2000" b="1" u="sng" dirty="0"/>
          </a:p>
          <a:p>
            <a:r>
              <a:rPr lang="ja-JP" altLang="en-US" sz="2400" b="1" u="sng" dirty="0"/>
              <a:t>食数</a:t>
            </a:r>
            <a:r>
              <a:rPr lang="ja-JP" altLang="en-US" sz="2400" dirty="0"/>
              <a:t>：約</a:t>
            </a:r>
            <a:r>
              <a:rPr lang="en-US" altLang="ja-JP" sz="2400" dirty="0"/>
              <a:t>210</a:t>
            </a:r>
            <a:r>
              <a:rPr lang="ja-JP" altLang="en-US" sz="2400" dirty="0"/>
              <a:t>食</a:t>
            </a:r>
            <a:r>
              <a:rPr lang="en-US" altLang="ja-JP" sz="2400" dirty="0"/>
              <a:t>/</a:t>
            </a:r>
            <a:r>
              <a:rPr lang="ja-JP" altLang="en-US" sz="2400" dirty="0"/>
              <a:t>日</a:t>
            </a:r>
            <a:endParaRPr lang="en-US" altLang="ja-JP" sz="2400" dirty="0"/>
          </a:p>
          <a:p>
            <a:pPr marL="0" indent="0">
              <a:buNone/>
            </a:pPr>
            <a:endParaRPr lang="en-US" altLang="ja-JP" sz="2000" b="1" u="sng" dirty="0"/>
          </a:p>
          <a:p>
            <a:r>
              <a:rPr lang="ja-JP" altLang="en-US" sz="2400" b="1" u="sng" dirty="0"/>
              <a:t>導入システム</a:t>
            </a:r>
            <a:r>
              <a:rPr lang="ja-JP" altLang="en-US" sz="2400" dirty="0"/>
              <a:t>：電子カルテ</a:t>
            </a:r>
            <a:endParaRPr lang="en-US" altLang="ja-JP" sz="2400" dirty="0"/>
          </a:p>
          <a:p>
            <a:pPr marL="0" indent="0">
              <a:buNone/>
            </a:pPr>
            <a:r>
              <a:rPr lang="ja-JP" altLang="en-US" sz="2400" dirty="0"/>
              <a:t>　　　　　 　　  給食システム</a:t>
            </a:r>
            <a:endParaRPr lang="en-US" altLang="ja-JP" sz="2400" dirty="0"/>
          </a:p>
          <a:p>
            <a:pPr marL="0" indent="0">
              <a:buNone/>
            </a:pPr>
            <a:r>
              <a:rPr lang="ja-JP" altLang="en-US" sz="2200" dirty="0"/>
              <a:t>　　　　</a:t>
            </a:r>
            <a:endParaRPr kumimoji="1" lang="en-US" altLang="ja-JP" sz="2200" dirty="0"/>
          </a:p>
        </p:txBody>
      </p:sp>
      <p:sp>
        <p:nvSpPr>
          <p:cNvPr id="4" name="コンテンツ プレースホルダー 2">
            <a:extLst>
              <a:ext uri="{FF2B5EF4-FFF2-40B4-BE49-F238E27FC236}">
                <a16:creationId xmlns:a16="http://schemas.microsoft.com/office/drawing/2014/main" id="{3E4FA760-0EFB-15F1-8F0E-4BB4060FBD5E}"/>
              </a:ext>
            </a:extLst>
          </p:cNvPr>
          <p:cNvSpPr txBox="1">
            <a:spLocks/>
          </p:cNvSpPr>
          <p:nvPr/>
        </p:nvSpPr>
        <p:spPr>
          <a:xfrm>
            <a:off x="4813300" y="222249"/>
            <a:ext cx="6032500" cy="3041651"/>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900" b="1" u="sng" dirty="0"/>
              <a:t>主な業務内容</a:t>
            </a:r>
            <a:r>
              <a:rPr lang="ja-JP" altLang="en-US" sz="1900" b="1" u="sng" dirty="0">
                <a:solidFill>
                  <a:srgbClr val="FF0000"/>
                </a:solidFill>
              </a:rPr>
              <a:t>（栄養管理業務）</a:t>
            </a:r>
            <a:endParaRPr lang="en-US" altLang="ja-JP" sz="1900" b="1" u="sng" dirty="0">
              <a:solidFill>
                <a:srgbClr val="FF0000"/>
              </a:solidFill>
            </a:endParaRPr>
          </a:p>
          <a:p>
            <a:pPr marL="0" indent="0">
              <a:buNone/>
            </a:pPr>
            <a:r>
              <a:rPr lang="ja-JP" altLang="en-US" sz="1800" dirty="0"/>
              <a:t>栄養指導（入院・外来）</a:t>
            </a:r>
            <a:endParaRPr lang="en-US" altLang="ja-JP" sz="1800" dirty="0"/>
          </a:p>
          <a:p>
            <a:pPr marL="0" indent="0">
              <a:buNone/>
            </a:pPr>
            <a:r>
              <a:rPr lang="ja-JP" altLang="en-US" sz="1800" dirty="0"/>
              <a:t>栄養管理書類</a:t>
            </a:r>
            <a:endParaRPr lang="en-US" altLang="ja-JP" sz="1800" dirty="0"/>
          </a:p>
          <a:p>
            <a:pPr marL="0" indent="0">
              <a:buNone/>
            </a:pPr>
            <a:r>
              <a:rPr lang="ja-JP" altLang="en-US" sz="1800" dirty="0"/>
              <a:t>（スクリーニング・</a:t>
            </a:r>
            <a:r>
              <a:rPr lang="en-US" altLang="ja-JP" sz="1800" dirty="0"/>
              <a:t>GLIM</a:t>
            </a:r>
            <a:r>
              <a:rPr lang="ja-JP" altLang="en-US" sz="1800" dirty="0"/>
              <a:t>基準・計画書・回リハ計画書）</a:t>
            </a:r>
            <a:endParaRPr lang="en-US" altLang="ja-JP" sz="1800" dirty="0"/>
          </a:p>
          <a:p>
            <a:pPr marL="0" indent="0">
              <a:buNone/>
            </a:pPr>
            <a:r>
              <a:rPr lang="ja-JP" altLang="en-US" sz="1800" dirty="0"/>
              <a:t>低栄養カンファレンス・</a:t>
            </a:r>
            <a:r>
              <a:rPr lang="en-US" altLang="ja-JP" sz="1800" dirty="0"/>
              <a:t>VF</a:t>
            </a:r>
            <a:r>
              <a:rPr lang="ja-JP" altLang="en-US" sz="1800" dirty="0"/>
              <a:t>準備</a:t>
            </a:r>
            <a:endParaRPr lang="en-US" altLang="ja-JP" sz="1800" dirty="0"/>
          </a:p>
          <a:p>
            <a:pPr marL="0" indent="0">
              <a:buNone/>
            </a:pPr>
            <a:r>
              <a:rPr lang="ja-JP" altLang="en-US" sz="1800" dirty="0"/>
              <a:t>各種回診</a:t>
            </a:r>
            <a:endParaRPr lang="en-US" altLang="ja-JP" sz="1800" dirty="0"/>
          </a:p>
          <a:p>
            <a:pPr marL="0" indent="0">
              <a:buNone/>
            </a:pPr>
            <a:r>
              <a:rPr lang="ja-JP" altLang="en-US" sz="1800" dirty="0"/>
              <a:t>ミールラウンド</a:t>
            </a:r>
            <a:endParaRPr lang="en-US" altLang="ja-JP" sz="1800" dirty="0"/>
          </a:p>
          <a:p>
            <a:pPr marL="0" indent="0">
              <a:buNone/>
            </a:pPr>
            <a:r>
              <a:rPr lang="ja-JP" altLang="en-US" sz="1800" dirty="0"/>
              <a:t>栄養情報連携など</a:t>
            </a:r>
            <a:endParaRPr lang="en-US" altLang="ja-JP" sz="1800" dirty="0"/>
          </a:p>
          <a:p>
            <a:pPr marL="0" indent="0">
              <a:buNone/>
            </a:pPr>
            <a:endParaRPr lang="en-US" altLang="ja-JP" sz="1800" dirty="0"/>
          </a:p>
        </p:txBody>
      </p:sp>
      <p:sp>
        <p:nvSpPr>
          <p:cNvPr id="5" name="コンテンツ プレースホルダー 2">
            <a:extLst>
              <a:ext uri="{FF2B5EF4-FFF2-40B4-BE49-F238E27FC236}">
                <a16:creationId xmlns:a16="http://schemas.microsoft.com/office/drawing/2014/main" id="{DD81D612-A9D3-CA5A-79F4-58D979FC57A1}"/>
              </a:ext>
            </a:extLst>
          </p:cNvPr>
          <p:cNvSpPr txBox="1">
            <a:spLocks/>
          </p:cNvSpPr>
          <p:nvPr/>
        </p:nvSpPr>
        <p:spPr>
          <a:xfrm>
            <a:off x="4813300" y="3594101"/>
            <a:ext cx="6032500" cy="2336800"/>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900" b="1" u="sng" dirty="0"/>
              <a:t>主な業務内容</a:t>
            </a:r>
            <a:r>
              <a:rPr lang="ja-JP" altLang="en-US" sz="1900" b="1" u="sng" dirty="0">
                <a:solidFill>
                  <a:srgbClr val="0070C0"/>
                </a:solidFill>
              </a:rPr>
              <a:t>（給食管理業務）</a:t>
            </a:r>
            <a:endParaRPr lang="en-US" altLang="ja-JP" sz="1900" b="1" u="sng" dirty="0">
              <a:solidFill>
                <a:srgbClr val="0070C0"/>
              </a:solidFill>
            </a:endParaRPr>
          </a:p>
          <a:p>
            <a:pPr marL="0" indent="0">
              <a:buNone/>
            </a:pPr>
            <a:r>
              <a:rPr lang="ja-JP" altLang="en-US" sz="1800" dirty="0"/>
              <a:t>入退院・食事変更の食札対応</a:t>
            </a:r>
            <a:endParaRPr lang="en-US" altLang="ja-JP" sz="1800" dirty="0"/>
          </a:p>
          <a:p>
            <a:pPr marL="0" indent="0">
              <a:buNone/>
            </a:pPr>
            <a:r>
              <a:rPr lang="ja-JP" altLang="en-US" sz="1800" dirty="0"/>
              <a:t>食札並べ・食数管理（毎食）</a:t>
            </a:r>
            <a:endParaRPr lang="en-US" altLang="ja-JP" sz="1800" dirty="0"/>
          </a:p>
          <a:p>
            <a:pPr marL="0" indent="0">
              <a:buNone/>
            </a:pPr>
            <a:r>
              <a:rPr lang="ja-JP" altLang="en-US" sz="1800" dirty="0"/>
              <a:t>検食・検食簿記入</a:t>
            </a:r>
            <a:endParaRPr lang="en-US" altLang="ja-JP" sz="1800" dirty="0"/>
          </a:p>
          <a:p>
            <a:pPr marL="0" indent="0">
              <a:buNone/>
            </a:pPr>
            <a:r>
              <a:rPr lang="ja-JP" altLang="en-US" sz="1800" dirty="0"/>
              <a:t>嗜好調査（年</a:t>
            </a:r>
            <a:r>
              <a:rPr lang="en-US" altLang="ja-JP" sz="1800" dirty="0"/>
              <a:t>2</a:t>
            </a:r>
            <a:r>
              <a:rPr lang="ja-JP" altLang="en-US" sz="1800" dirty="0"/>
              <a:t>回）</a:t>
            </a:r>
            <a:endParaRPr lang="en-US" altLang="ja-JP" sz="1800" dirty="0"/>
          </a:p>
          <a:p>
            <a:pPr marL="0" indent="0">
              <a:buNone/>
            </a:pPr>
            <a:r>
              <a:rPr lang="ja-JP" altLang="en-US" sz="1800" dirty="0"/>
              <a:t>保健所監査書類（栄養月報等）など</a:t>
            </a:r>
            <a:endParaRPr lang="en-US" altLang="ja-JP" sz="1800" dirty="0"/>
          </a:p>
        </p:txBody>
      </p:sp>
    </p:spTree>
    <p:extLst>
      <p:ext uri="{BB962C8B-B14F-4D97-AF65-F5344CB8AC3E}">
        <p14:creationId xmlns:p14="http://schemas.microsoft.com/office/powerpoint/2010/main" val="1978253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F4CF503-90F0-2CC8-58A7-DA92B4F5A88F}"/>
              </a:ext>
            </a:extLst>
          </p:cNvPr>
          <p:cNvSpPr>
            <a:spLocks noGrp="1"/>
          </p:cNvSpPr>
          <p:nvPr>
            <p:ph idx="1"/>
          </p:nvPr>
        </p:nvSpPr>
        <p:spPr>
          <a:xfrm>
            <a:off x="304800" y="871241"/>
            <a:ext cx="10934700" cy="4000500"/>
          </a:xfr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70000" lnSpcReduction="20000"/>
          </a:bodyPr>
          <a:lstStyle/>
          <a:p>
            <a:pPr marL="0" indent="0">
              <a:buNone/>
            </a:pPr>
            <a:endParaRPr kumimoji="1" lang="en-US" altLang="ja-JP" sz="1300" b="1" dirty="0">
              <a:solidFill>
                <a:srgbClr val="FF0000"/>
              </a:solidFill>
            </a:endParaRPr>
          </a:p>
          <a:p>
            <a:pPr marL="0" indent="0">
              <a:buNone/>
            </a:pPr>
            <a:r>
              <a:rPr kumimoji="1" lang="ja-JP" altLang="en-US" sz="3000" b="1" dirty="0">
                <a:solidFill>
                  <a:srgbClr val="FF0000"/>
                </a:solidFill>
              </a:rPr>
              <a:t>当院栄養課の問題点</a:t>
            </a:r>
            <a:endParaRPr kumimoji="1" lang="en-US" altLang="ja-JP" sz="3000" b="1" dirty="0">
              <a:solidFill>
                <a:srgbClr val="FF0000"/>
              </a:solidFill>
            </a:endParaRPr>
          </a:p>
          <a:p>
            <a:pPr marL="0" indent="0">
              <a:buNone/>
            </a:pPr>
            <a:endParaRPr kumimoji="1" lang="en-US" altLang="ja-JP" sz="17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dirty="0">
                <a:solidFill>
                  <a:prstClr val="black"/>
                </a:solidFill>
                <a:latin typeface="游ゴシック" panose="020F0502020204030204"/>
                <a:ea typeface="游ゴシック" panose="020B0400000000000000" pitchFamily="50" charset="-128"/>
              </a:rPr>
              <a:t>・</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電子カルテを導入しているにも関わらず、栄養管理書類作成は給食システムを使用し、</a:t>
            </a: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dirty="0">
                <a:solidFill>
                  <a:prstClr val="black"/>
                </a:solidFill>
                <a:latin typeface="游ゴシック" panose="020F0502020204030204"/>
                <a:ea typeface="游ゴシック" panose="020B0400000000000000" pitchFamily="50" charset="-128"/>
              </a:rPr>
              <a:t>　書類</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作成毎に電子カルテに取り込んでいた</a:t>
            </a: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lang="ja-JP" altLang="en-US" b="1" u="sng" dirty="0">
                <a:solidFill>
                  <a:prstClr val="black"/>
                </a:solidFill>
                <a:latin typeface="游ゴシック" panose="020F0502020204030204"/>
                <a:ea typeface="游ゴシック" panose="020B0400000000000000" pitchFamily="50" charset="-128"/>
              </a:rPr>
              <a:t>効率</a:t>
            </a:r>
            <a:r>
              <a:rPr kumimoji="1" lang="ja-JP" altLang="en-US" sz="28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が悪く、作業が煩雑</a:t>
            </a:r>
            <a:endParaRPr kumimoji="1" lang="en-US" altLang="ja-JP" sz="28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dirty="0">
                <a:solidFill>
                  <a:prstClr val="black"/>
                </a:solidFill>
                <a:latin typeface="游ゴシック" panose="020F0502020204030204"/>
                <a:ea typeface="游ゴシック" panose="020B0400000000000000" pitchFamily="50" charset="-128"/>
              </a:rPr>
              <a:t>・</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多量の書類保管により、栄養課内の整理が出来ていなかった</a:t>
            </a: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lang="ja-JP" altLang="en-US" b="1" u="sng" dirty="0">
                <a:solidFill>
                  <a:prstClr val="black"/>
                </a:solidFill>
                <a:latin typeface="游ゴシック" panose="020F0502020204030204"/>
                <a:ea typeface="游ゴシック" panose="020B0400000000000000" pitchFamily="50" charset="-128"/>
              </a:rPr>
              <a:t>書類</a:t>
            </a:r>
            <a:r>
              <a:rPr kumimoji="1" lang="ja-JP" altLang="en-US" sz="28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が多く、どこに何があるか分かりづらい</a:t>
            </a:r>
            <a:endParaRPr kumimoji="1" lang="en-US" altLang="ja-JP" sz="28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dirty="0">
                <a:solidFill>
                  <a:prstClr val="black"/>
                </a:solidFill>
                <a:latin typeface="游ゴシック" panose="020F0502020204030204"/>
                <a:ea typeface="游ゴシック" panose="020B0400000000000000" pitchFamily="50" charset="-128"/>
              </a:rPr>
              <a:t>・</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手書きの食札作成により、変更や入退院の処理に手間がかかる</a:t>
            </a: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8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効率が悪く給食管理業務が増大しており、インシデントも起こりやすい</a:t>
            </a:r>
            <a:endParaRPr kumimoji="1" lang="en-US" altLang="ja-JP" sz="28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indent="0">
              <a:buNone/>
            </a:pPr>
            <a:endParaRPr lang="en-US" altLang="ja-JP" dirty="0"/>
          </a:p>
          <a:p>
            <a:endParaRPr kumimoji="1" lang="en-US" altLang="ja-JP" dirty="0"/>
          </a:p>
          <a:p>
            <a:pPr marL="0" indent="0">
              <a:buNone/>
            </a:pPr>
            <a:endParaRPr lang="en-US" altLang="ja-JP" dirty="0"/>
          </a:p>
          <a:p>
            <a:pPr marL="0" indent="0">
              <a:buNone/>
            </a:pPr>
            <a:endParaRPr lang="en-US" altLang="ja-JP" dirty="0"/>
          </a:p>
        </p:txBody>
      </p:sp>
      <p:pic>
        <p:nvPicPr>
          <p:cNvPr id="4" name="図 3">
            <a:extLst>
              <a:ext uri="{FF2B5EF4-FFF2-40B4-BE49-F238E27FC236}">
                <a16:creationId xmlns:a16="http://schemas.microsoft.com/office/drawing/2014/main" id="{1597F6C3-0DF7-333F-F52D-CB47096D3941}"/>
              </a:ext>
            </a:extLst>
          </p:cNvPr>
          <p:cNvPicPr>
            <a:picLocks noChangeAspect="1"/>
          </p:cNvPicPr>
          <p:nvPr/>
        </p:nvPicPr>
        <p:blipFill>
          <a:blip r:embed="rId3"/>
          <a:stretch>
            <a:fillRect/>
          </a:stretch>
        </p:blipFill>
        <p:spPr>
          <a:xfrm>
            <a:off x="-180441" y="-129581"/>
            <a:ext cx="2316681" cy="944962"/>
          </a:xfrm>
          <a:prstGeom prst="rect">
            <a:avLst/>
          </a:prstGeom>
        </p:spPr>
      </p:pic>
      <p:sp>
        <p:nvSpPr>
          <p:cNvPr id="6" name="矢印: 上向き折線 5">
            <a:extLst>
              <a:ext uri="{FF2B5EF4-FFF2-40B4-BE49-F238E27FC236}">
                <a16:creationId xmlns:a16="http://schemas.microsoft.com/office/drawing/2014/main" id="{BCDFAA7C-A07B-A81C-230C-E013A305286E}"/>
              </a:ext>
            </a:extLst>
          </p:cNvPr>
          <p:cNvSpPr/>
          <p:nvPr/>
        </p:nvSpPr>
        <p:spPr>
          <a:xfrm rot="5400000">
            <a:off x="1047749" y="4687591"/>
            <a:ext cx="1066800" cy="1435100"/>
          </a:xfrm>
          <a:prstGeom prst="bentUpArrow">
            <a:avLst>
              <a:gd name="adj1" fmla="val 38043"/>
              <a:gd name="adj2" fmla="val 38768"/>
              <a:gd name="adj3" fmla="val 36594"/>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7" name="タイトル 3">
            <a:extLst>
              <a:ext uri="{FF2B5EF4-FFF2-40B4-BE49-F238E27FC236}">
                <a16:creationId xmlns:a16="http://schemas.microsoft.com/office/drawing/2014/main" id="{23BCC274-9848-1CDE-A61E-E853FD28055D}"/>
              </a:ext>
            </a:extLst>
          </p:cNvPr>
          <p:cNvSpPr>
            <a:spLocks noGrp="1"/>
          </p:cNvSpPr>
          <p:nvPr>
            <p:ph type="title"/>
          </p:nvPr>
        </p:nvSpPr>
        <p:spPr>
          <a:xfrm>
            <a:off x="2463799" y="4927601"/>
            <a:ext cx="8331201" cy="1165818"/>
          </a:xfrm>
        </p:spPr>
        <p:txBody>
          <a:bodyPr>
            <a:noAutofit/>
          </a:bodyPr>
          <a:lstStyle/>
          <a:p>
            <a:r>
              <a:rPr lang="ja-JP" altLang="en-US" sz="3600" b="1" u="sng" dirty="0"/>
              <a:t>業務量（雑務）が多く、働きにくい環境</a:t>
            </a:r>
          </a:p>
        </p:txBody>
      </p:sp>
    </p:spTree>
    <p:extLst>
      <p:ext uri="{BB962C8B-B14F-4D97-AF65-F5344CB8AC3E}">
        <p14:creationId xmlns:p14="http://schemas.microsoft.com/office/powerpoint/2010/main" val="3969364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24348B3-10F6-4EFC-94CF-0E8859DC8DEF}"/>
              </a:ext>
            </a:extLst>
          </p:cNvPr>
          <p:cNvSpPr>
            <a:spLocks noGrp="1"/>
          </p:cNvSpPr>
          <p:nvPr>
            <p:ph idx="1"/>
          </p:nvPr>
        </p:nvSpPr>
        <p:spPr>
          <a:xfrm>
            <a:off x="622300" y="1164233"/>
            <a:ext cx="10515600" cy="4529534"/>
          </a:xfrm>
        </p:spPr>
        <p:txBody>
          <a:bodyPr>
            <a:normAutofit lnSpcReduction="10000"/>
          </a:bodyPr>
          <a:lstStyle/>
          <a:p>
            <a:pPr marL="0" indent="0">
              <a:buNone/>
            </a:pPr>
            <a:r>
              <a:rPr kumimoji="1" lang="ja-JP" altLang="en-US" sz="3200" b="1" dirty="0">
                <a:solidFill>
                  <a:srgbClr val="FF0000"/>
                </a:solidFill>
              </a:rPr>
              <a:t>～当院で行った取り組み～</a:t>
            </a:r>
            <a:endParaRPr kumimoji="1" lang="en-US" altLang="ja-JP" sz="3200" b="1" dirty="0">
              <a:solidFill>
                <a:srgbClr val="FF0000"/>
              </a:solidFill>
            </a:endParaRPr>
          </a:p>
          <a:p>
            <a:endParaRPr lang="en-US" altLang="ja-JP" sz="2400" dirty="0"/>
          </a:p>
          <a:p>
            <a:pPr marL="0" indent="0">
              <a:buNone/>
            </a:pPr>
            <a:r>
              <a:rPr kumimoji="1" lang="en-US" altLang="ja-JP" dirty="0"/>
              <a:t>1.</a:t>
            </a:r>
            <a:r>
              <a:rPr kumimoji="1" lang="ja-JP" altLang="en-US" dirty="0"/>
              <a:t>栄養管理書類作成を電子カルテ内での作成に統一</a:t>
            </a:r>
            <a:endParaRPr kumimoji="1" lang="en-US" altLang="ja-JP" dirty="0"/>
          </a:p>
          <a:p>
            <a:endParaRPr kumimoji="1" lang="en-US" altLang="ja-JP" dirty="0"/>
          </a:p>
          <a:p>
            <a:pPr marL="0" indent="0">
              <a:buNone/>
            </a:pPr>
            <a:r>
              <a:rPr lang="en-US" altLang="ja-JP" dirty="0"/>
              <a:t>2.</a:t>
            </a:r>
            <a:r>
              <a:rPr lang="ja-JP" altLang="en-US" dirty="0"/>
              <a:t>書類の保管方法の変更</a:t>
            </a:r>
            <a:endParaRPr lang="en-US" altLang="ja-JP" dirty="0"/>
          </a:p>
          <a:p>
            <a:endParaRPr lang="en-US" altLang="ja-JP" dirty="0"/>
          </a:p>
          <a:p>
            <a:pPr marL="0" indent="0">
              <a:buNone/>
            </a:pPr>
            <a:r>
              <a:rPr kumimoji="1" lang="en-US" altLang="ja-JP" dirty="0"/>
              <a:t>3.</a:t>
            </a:r>
            <a:r>
              <a:rPr kumimoji="1" lang="ja-JP" altLang="en-US" dirty="0"/>
              <a:t>食札の自動印刷化</a:t>
            </a:r>
            <a:endParaRPr kumimoji="1" lang="en-US" altLang="ja-JP" dirty="0"/>
          </a:p>
          <a:p>
            <a:endParaRPr kumimoji="1" lang="en-US" altLang="ja-JP" dirty="0"/>
          </a:p>
          <a:p>
            <a:pPr marL="0" indent="0">
              <a:buNone/>
            </a:pPr>
            <a:r>
              <a:rPr lang="en-US" altLang="ja-JP" dirty="0"/>
              <a:t>4.</a:t>
            </a:r>
            <a:r>
              <a:rPr lang="ja-JP" altLang="en-US" dirty="0"/>
              <a:t>栄養管理書類の書式改訂</a:t>
            </a:r>
            <a:endParaRPr kumimoji="1" lang="ja-JP" altLang="en-US" dirty="0"/>
          </a:p>
        </p:txBody>
      </p:sp>
      <p:sp>
        <p:nvSpPr>
          <p:cNvPr id="5" name="タイトル 1">
            <a:extLst>
              <a:ext uri="{FF2B5EF4-FFF2-40B4-BE49-F238E27FC236}">
                <a16:creationId xmlns:a16="http://schemas.microsoft.com/office/drawing/2014/main" id="{991FBD03-8422-72BB-84A3-E3124FBF0A20}"/>
              </a:ext>
            </a:extLst>
          </p:cNvPr>
          <p:cNvSpPr txBox="1">
            <a:spLocks/>
          </p:cNvSpPr>
          <p:nvPr/>
        </p:nvSpPr>
        <p:spPr>
          <a:xfrm>
            <a:off x="0" y="1"/>
            <a:ext cx="2044700" cy="622298"/>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3600" dirty="0"/>
              <a:t>取り組み</a:t>
            </a:r>
          </a:p>
        </p:txBody>
      </p:sp>
    </p:spTree>
    <p:extLst>
      <p:ext uri="{BB962C8B-B14F-4D97-AF65-F5344CB8AC3E}">
        <p14:creationId xmlns:p14="http://schemas.microsoft.com/office/powerpoint/2010/main" val="3806482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321CDDC-A1FF-F725-522F-B8EDF42AD0FA}"/>
              </a:ext>
            </a:extLst>
          </p:cNvPr>
          <p:cNvSpPr>
            <a:spLocks noGrp="1"/>
          </p:cNvSpPr>
          <p:nvPr>
            <p:ph idx="1"/>
          </p:nvPr>
        </p:nvSpPr>
        <p:spPr>
          <a:xfrm>
            <a:off x="190500" y="749300"/>
            <a:ext cx="10985500" cy="5092700"/>
          </a:xfrm>
        </p:spPr>
        <p:txBody>
          <a:bodyPr/>
          <a:lstStyle/>
          <a:p>
            <a:pPr marL="0" indent="0">
              <a:buNone/>
            </a:pPr>
            <a:r>
              <a:rPr lang="en-US" altLang="ja-JP" sz="2400" dirty="0"/>
              <a:t>1.</a:t>
            </a:r>
            <a:r>
              <a:rPr lang="ja-JP" altLang="en-US" sz="2400" dirty="0"/>
              <a:t>栄養管理書類作成を電子カルテ内での作成に統一（例：栄養管理計画書）</a:t>
            </a:r>
            <a:endParaRPr lang="en-US" altLang="ja-JP" sz="2400" dirty="0"/>
          </a:p>
          <a:p>
            <a:endParaRPr kumimoji="1" lang="ja-JP" altLang="en-US" dirty="0"/>
          </a:p>
        </p:txBody>
      </p:sp>
      <p:sp>
        <p:nvSpPr>
          <p:cNvPr id="4" name="タイトル 1">
            <a:extLst>
              <a:ext uri="{FF2B5EF4-FFF2-40B4-BE49-F238E27FC236}">
                <a16:creationId xmlns:a16="http://schemas.microsoft.com/office/drawing/2014/main" id="{A90D957E-3307-180E-BF23-72A0A7AA5411}"/>
              </a:ext>
            </a:extLst>
          </p:cNvPr>
          <p:cNvSpPr txBox="1">
            <a:spLocks/>
          </p:cNvSpPr>
          <p:nvPr/>
        </p:nvSpPr>
        <p:spPr>
          <a:xfrm>
            <a:off x="0" y="1"/>
            <a:ext cx="2044700" cy="622298"/>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3600" dirty="0"/>
              <a:t>取り組み</a:t>
            </a:r>
          </a:p>
        </p:txBody>
      </p:sp>
      <p:sp>
        <p:nvSpPr>
          <p:cNvPr id="5" name="四角形: 角を丸くする 4">
            <a:extLst>
              <a:ext uri="{FF2B5EF4-FFF2-40B4-BE49-F238E27FC236}">
                <a16:creationId xmlns:a16="http://schemas.microsoft.com/office/drawing/2014/main" id="{0E28E6F2-0BF1-15E3-2879-A280FFBA638C}"/>
              </a:ext>
            </a:extLst>
          </p:cNvPr>
          <p:cNvSpPr/>
          <p:nvPr/>
        </p:nvSpPr>
        <p:spPr>
          <a:xfrm>
            <a:off x="88900" y="1193800"/>
            <a:ext cx="5213350" cy="4064000"/>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ja-JP" altLang="en-US" b="1" dirty="0">
                <a:solidFill>
                  <a:schemeClr val="tx1"/>
                </a:solidFill>
              </a:rPr>
              <a:t>①電子カルテから患者情報を収集しメモ</a:t>
            </a:r>
            <a:endParaRPr lang="en-US" altLang="ja-JP" sz="300" b="1" dirty="0">
              <a:solidFill>
                <a:schemeClr val="tx1"/>
              </a:solidFill>
            </a:endParaRPr>
          </a:p>
          <a:p>
            <a:endParaRPr lang="en-US" altLang="ja-JP" sz="1000" b="1" dirty="0">
              <a:solidFill>
                <a:schemeClr val="tx1"/>
              </a:solidFill>
            </a:endParaRPr>
          </a:p>
          <a:p>
            <a:r>
              <a:rPr lang="ja-JP" altLang="en-US" b="1" dirty="0">
                <a:solidFill>
                  <a:schemeClr val="tx1"/>
                </a:solidFill>
              </a:rPr>
              <a:t>②給食システムに患者登録を行う</a:t>
            </a:r>
            <a:endParaRPr lang="en-US" altLang="ja-JP" sz="300" b="1" dirty="0">
              <a:solidFill>
                <a:schemeClr val="tx1"/>
              </a:solidFill>
            </a:endParaRPr>
          </a:p>
          <a:p>
            <a:endParaRPr lang="en-US" altLang="ja-JP" sz="1000" b="1" dirty="0">
              <a:solidFill>
                <a:schemeClr val="tx1"/>
              </a:solidFill>
            </a:endParaRPr>
          </a:p>
          <a:p>
            <a:r>
              <a:rPr lang="ja-JP" altLang="en-US" b="1" dirty="0">
                <a:solidFill>
                  <a:schemeClr val="tx1"/>
                </a:solidFill>
              </a:rPr>
              <a:t>③栄養スクリーニング作成</a:t>
            </a:r>
            <a:endParaRPr lang="en-US" altLang="ja-JP" sz="300" b="1" dirty="0">
              <a:solidFill>
                <a:schemeClr val="tx1"/>
              </a:solidFill>
            </a:endParaRPr>
          </a:p>
          <a:p>
            <a:endParaRPr lang="en-US" altLang="ja-JP" sz="1000" b="1" dirty="0">
              <a:solidFill>
                <a:schemeClr val="tx1"/>
              </a:solidFill>
            </a:endParaRPr>
          </a:p>
          <a:p>
            <a:r>
              <a:rPr lang="ja-JP" altLang="en-US" b="1" dirty="0">
                <a:solidFill>
                  <a:schemeClr val="tx1"/>
                </a:solidFill>
              </a:rPr>
              <a:t>④栄養管理計画書作成</a:t>
            </a:r>
            <a:endParaRPr kumimoji="1" lang="en-US" altLang="ja-JP" b="1" dirty="0">
              <a:solidFill>
                <a:schemeClr val="tx1"/>
              </a:solidFill>
            </a:endParaRPr>
          </a:p>
          <a:p>
            <a:endParaRPr lang="en-US" altLang="ja-JP" sz="1000" b="1" dirty="0">
              <a:solidFill>
                <a:schemeClr val="tx1"/>
              </a:solidFill>
            </a:endParaRPr>
          </a:p>
          <a:p>
            <a:r>
              <a:rPr lang="ja-JP" altLang="en-US" b="1" dirty="0">
                <a:solidFill>
                  <a:schemeClr val="tx1"/>
                </a:solidFill>
              </a:rPr>
              <a:t>⑤作成した書類を印刷</a:t>
            </a:r>
            <a:endParaRPr lang="en-US" altLang="ja-JP" sz="300" b="1" dirty="0">
              <a:solidFill>
                <a:schemeClr val="tx1"/>
              </a:solidFill>
            </a:endParaRPr>
          </a:p>
          <a:p>
            <a:endParaRPr lang="en-US" altLang="ja-JP" sz="1000" b="1" dirty="0">
              <a:solidFill>
                <a:schemeClr val="tx1"/>
              </a:solidFill>
            </a:endParaRPr>
          </a:p>
          <a:p>
            <a:r>
              <a:rPr lang="ja-JP" altLang="en-US" b="1" dirty="0">
                <a:solidFill>
                  <a:schemeClr val="tx1"/>
                </a:solidFill>
              </a:rPr>
              <a:t>⑥病棟へ押印依頼</a:t>
            </a:r>
            <a:endParaRPr lang="en-US" altLang="ja-JP" sz="300" b="1" dirty="0">
              <a:solidFill>
                <a:schemeClr val="tx1"/>
              </a:solidFill>
            </a:endParaRPr>
          </a:p>
          <a:p>
            <a:endParaRPr lang="en-US" altLang="ja-JP" sz="1000" b="1" dirty="0">
              <a:solidFill>
                <a:schemeClr val="tx1"/>
              </a:solidFill>
            </a:endParaRPr>
          </a:p>
          <a:p>
            <a:r>
              <a:rPr lang="ja-JP" altLang="en-US" b="1" dirty="0">
                <a:solidFill>
                  <a:schemeClr val="tx1"/>
                </a:solidFill>
              </a:rPr>
              <a:t>⑦印鑑を確認したら栄養課にて保管</a:t>
            </a:r>
            <a:endParaRPr lang="en-US" altLang="ja-JP" b="1" dirty="0">
              <a:solidFill>
                <a:schemeClr val="tx1"/>
              </a:solidFill>
            </a:endParaRPr>
          </a:p>
          <a:p>
            <a:endParaRPr lang="en-US" altLang="ja-JP" sz="1000" b="1" dirty="0">
              <a:solidFill>
                <a:schemeClr val="tx1"/>
              </a:solidFill>
            </a:endParaRPr>
          </a:p>
          <a:p>
            <a:r>
              <a:rPr lang="ja-JP" altLang="en-US" b="1" dirty="0">
                <a:solidFill>
                  <a:schemeClr val="tx1"/>
                </a:solidFill>
              </a:rPr>
              <a:t>⑧週</a:t>
            </a:r>
            <a:r>
              <a:rPr lang="en-US" altLang="ja-JP" b="1" dirty="0">
                <a:solidFill>
                  <a:schemeClr val="tx1"/>
                </a:solidFill>
              </a:rPr>
              <a:t>1</a:t>
            </a:r>
            <a:r>
              <a:rPr lang="ja-JP" altLang="en-US" b="1" dirty="0">
                <a:solidFill>
                  <a:schemeClr val="tx1"/>
                </a:solidFill>
              </a:rPr>
              <a:t>回再評価作成（</a:t>
            </a:r>
            <a:r>
              <a:rPr lang="en-US" altLang="ja-JP" b="1" dirty="0">
                <a:solidFill>
                  <a:schemeClr val="tx1"/>
                </a:solidFill>
              </a:rPr>
              <a:t>4</a:t>
            </a:r>
            <a:r>
              <a:rPr lang="ja-JP" altLang="en-US" b="1" dirty="0">
                <a:solidFill>
                  <a:schemeClr val="tx1"/>
                </a:solidFill>
              </a:rPr>
              <a:t>回に</a:t>
            </a:r>
            <a:r>
              <a:rPr lang="en-US" altLang="ja-JP" b="1" dirty="0">
                <a:solidFill>
                  <a:schemeClr val="tx1"/>
                </a:solidFill>
              </a:rPr>
              <a:t>1</a:t>
            </a:r>
            <a:r>
              <a:rPr lang="ja-JP" altLang="en-US" b="1" dirty="0">
                <a:solidFill>
                  <a:schemeClr val="tx1"/>
                </a:solidFill>
              </a:rPr>
              <a:t>回印刷・保管）</a:t>
            </a:r>
            <a:endParaRPr lang="en-US" altLang="ja-JP" b="1" dirty="0">
              <a:solidFill>
                <a:schemeClr val="tx1"/>
              </a:solidFill>
            </a:endParaRPr>
          </a:p>
        </p:txBody>
      </p:sp>
      <p:sp>
        <p:nvSpPr>
          <p:cNvPr id="6" name="四角形: 角を丸くする 5">
            <a:extLst>
              <a:ext uri="{FF2B5EF4-FFF2-40B4-BE49-F238E27FC236}">
                <a16:creationId xmlns:a16="http://schemas.microsoft.com/office/drawing/2014/main" id="{8890DF41-18DA-B305-9C73-300FE7386F7A}"/>
              </a:ext>
            </a:extLst>
          </p:cNvPr>
          <p:cNvSpPr/>
          <p:nvPr/>
        </p:nvSpPr>
        <p:spPr>
          <a:xfrm>
            <a:off x="6292850" y="1193800"/>
            <a:ext cx="4883150" cy="2374899"/>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b="1" dirty="0">
                <a:solidFill>
                  <a:schemeClr val="tx1"/>
                </a:solidFill>
              </a:rPr>
              <a:t>①電子カルテ内で</a:t>
            </a:r>
            <a:r>
              <a:rPr lang="ja-JP" altLang="en-US" b="1" dirty="0">
                <a:solidFill>
                  <a:schemeClr val="tx1"/>
                </a:solidFill>
              </a:rPr>
              <a:t>栄養管理計画書</a:t>
            </a:r>
            <a:r>
              <a:rPr kumimoji="1" lang="ja-JP" altLang="en-US" b="1" dirty="0">
                <a:solidFill>
                  <a:schemeClr val="tx1"/>
                </a:solidFill>
              </a:rPr>
              <a:t>作成</a:t>
            </a:r>
            <a:endParaRPr lang="en-US" altLang="ja-JP" sz="300" b="1" dirty="0">
              <a:solidFill>
                <a:schemeClr val="tx1"/>
              </a:solidFill>
            </a:endParaRPr>
          </a:p>
          <a:p>
            <a:r>
              <a:rPr lang="ja-JP" altLang="en-US" b="1" dirty="0">
                <a:solidFill>
                  <a:schemeClr val="tx1"/>
                </a:solidFill>
              </a:rPr>
              <a:t>（計画書内に栄養スクリーニング挿入）</a:t>
            </a:r>
            <a:endParaRPr lang="en-US" altLang="ja-JP" sz="300" b="1" dirty="0">
              <a:solidFill>
                <a:schemeClr val="tx1"/>
              </a:solidFill>
            </a:endParaRPr>
          </a:p>
          <a:p>
            <a:endParaRPr kumimoji="1" lang="en-US" altLang="ja-JP" sz="1200" b="1" dirty="0">
              <a:solidFill>
                <a:schemeClr val="tx1"/>
              </a:solidFill>
            </a:endParaRPr>
          </a:p>
          <a:p>
            <a:r>
              <a:rPr lang="ja-JP" altLang="en-US" b="1" dirty="0">
                <a:solidFill>
                  <a:schemeClr val="tx1"/>
                </a:solidFill>
              </a:rPr>
              <a:t>②保存</a:t>
            </a:r>
            <a:endParaRPr lang="en-US" altLang="ja-JP" sz="300" b="1" dirty="0">
              <a:solidFill>
                <a:schemeClr val="tx1"/>
              </a:solidFill>
            </a:endParaRPr>
          </a:p>
          <a:p>
            <a:endParaRPr lang="en-US" altLang="ja-JP" sz="1200" b="1" dirty="0">
              <a:solidFill>
                <a:schemeClr val="tx1"/>
              </a:solidFill>
            </a:endParaRPr>
          </a:p>
          <a:p>
            <a:r>
              <a:rPr lang="ja-JP" altLang="en-US" b="1" dirty="0">
                <a:solidFill>
                  <a:schemeClr val="tx1"/>
                </a:solidFill>
              </a:rPr>
              <a:t>③週</a:t>
            </a:r>
            <a:r>
              <a:rPr lang="en-US" altLang="ja-JP" b="1" dirty="0">
                <a:solidFill>
                  <a:schemeClr val="tx1"/>
                </a:solidFill>
              </a:rPr>
              <a:t>1</a:t>
            </a:r>
            <a:r>
              <a:rPr lang="ja-JP" altLang="en-US" b="1" dirty="0">
                <a:solidFill>
                  <a:schemeClr val="tx1"/>
                </a:solidFill>
              </a:rPr>
              <a:t>回再評価作成</a:t>
            </a:r>
            <a:endParaRPr kumimoji="1" lang="en-US" altLang="ja-JP" b="1" dirty="0">
              <a:solidFill>
                <a:schemeClr val="tx1"/>
              </a:solidFill>
            </a:endParaRPr>
          </a:p>
        </p:txBody>
      </p:sp>
      <p:sp>
        <p:nvSpPr>
          <p:cNvPr id="7" name="矢印: 下 6">
            <a:extLst>
              <a:ext uri="{FF2B5EF4-FFF2-40B4-BE49-F238E27FC236}">
                <a16:creationId xmlns:a16="http://schemas.microsoft.com/office/drawing/2014/main" id="{60B4D28A-4585-16D3-2538-F6B169CB9A77}"/>
              </a:ext>
            </a:extLst>
          </p:cNvPr>
          <p:cNvSpPr/>
          <p:nvPr/>
        </p:nvSpPr>
        <p:spPr>
          <a:xfrm rot="16200000">
            <a:off x="5027612" y="1435896"/>
            <a:ext cx="1311276" cy="1439860"/>
          </a:xfrm>
          <a:prstGeom prst="downArrow">
            <a:avLst>
              <a:gd name="adj1" fmla="val 50000"/>
              <a:gd name="adj2" fmla="val 5071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コンテンツ プレースホルダー 2">
            <a:extLst>
              <a:ext uri="{FF2B5EF4-FFF2-40B4-BE49-F238E27FC236}">
                <a16:creationId xmlns:a16="http://schemas.microsoft.com/office/drawing/2014/main" id="{44A82344-A5F4-7DB2-641D-159E9A768CD1}"/>
              </a:ext>
            </a:extLst>
          </p:cNvPr>
          <p:cNvSpPr txBox="1">
            <a:spLocks/>
          </p:cNvSpPr>
          <p:nvPr/>
        </p:nvSpPr>
        <p:spPr>
          <a:xfrm>
            <a:off x="5422900" y="4206871"/>
            <a:ext cx="6019800" cy="169863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b="1" dirty="0"/>
              <a:t>工数の減少→</a:t>
            </a:r>
            <a:r>
              <a:rPr lang="ja-JP" altLang="en-US" b="1" u="sng" dirty="0">
                <a:solidFill>
                  <a:srgbClr val="FF0000"/>
                </a:solidFill>
              </a:rPr>
              <a:t>無駄な作業の削減</a:t>
            </a:r>
            <a:endParaRPr lang="en-US" altLang="ja-JP" b="1" u="sng" dirty="0">
              <a:solidFill>
                <a:srgbClr val="FF0000"/>
              </a:solidFill>
            </a:endParaRPr>
          </a:p>
          <a:p>
            <a:endParaRPr lang="en-US" altLang="ja-JP" sz="1000" b="1" u="sng" dirty="0"/>
          </a:p>
          <a:p>
            <a:r>
              <a:rPr lang="ja-JP" altLang="en-US" b="1" dirty="0"/>
              <a:t>印刷書類の減少→</a:t>
            </a:r>
            <a:r>
              <a:rPr lang="ja-JP" altLang="en-US" b="1" u="sng" dirty="0">
                <a:solidFill>
                  <a:srgbClr val="FF0000"/>
                </a:solidFill>
              </a:rPr>
              <a:t>書類保管の手間と場所の削減</a:t>
            </a:r>
            <a:endParaRPr lang="en-US" altLang="ja-JP" b="1" u="sng" dirty="0">
              <a:solidFill>
                <a:srgbClr val="FF0000"/>
              </a:solidFill>
            </a:endParaRPr>
          </a:p>
          <a:p>
            <a:endParaRPr lang="en-US" altLang="ja-JP" sz="1000" b="1" u="sng" dirty="0"/>
          </a:p>
          <a:p>
            <a:r>
              <a:rPr lang="ja-JP" altLang="en-US" b="1" dirty="0"/>
              <a:t>作成時間の短縮→</a:t>
            </a:r>
            <a:r>
              <a:rPr lang="ja-JP" altLang="en-US" b="1" u="sng" dirty="0">
                <a:solidFill>
                  <a:srgbClr val="FF0000"/>
                </a:solidFill>
              </a:rPr>
              <a:t>患者</a:t>
            </a:r>
            <a:r>
              <a:rPr lang="en-US" altLang="ja-JP" b="1" u="sng" dirty="0">
                <a:solidFill>
                  <a:srgbClr val="FF0000"/>
                </a:solidFill>
              </a:rPr>
              <a:t>1</a:t>
            </a:r>
            <a:r>
              <a:rPr lang="ja-JP" altLang="en-US" b="1" u="sng" dirty="0">
                <a:solidFill>
                  <a:srgbClr val="FF0000"/>
                </a:solidFill>
              </a:rPr>
              <a:t>人当たりの作業量が半減</a:t>
            </a:r>
            <a:endParaRPr lang="en-US" altLang="ja-JP" b="1" u="sng" dirty="0">
              <a:solidFill>
                <a:srgbClr val="FF0000"/>
              </a:solidFill>
            </a:endParaRPr>
          </a:p>
          <a:p>
            <a:endParaRPr lang="ja-JP" altLang="en-US" dirty="0"/>
          </a:p>
        </p:txBody>
      </p:sp>
    </p:spTree>
    <p:extLst>
      <p:ext uri="{BB962C8B-B14F-4D97-AF65-F5344CB8AC3E}">
        <p14:creationId xmlns:p14="http://schemas.microsoft.com/office/powerpoint/2010/main" val="3129616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74C590E-21FA-CB15-2C35-18596A44A0AA}"/>
              </a:ext>
            </a:extLst>
          </p:cNvPr>
          <p:cNvSpPr>
            <a:spLocks noGrp="1"/>
          </p:cNvSpPr>
          <p:nvPr>
            <p:ph idx="1"/>
          </p:nvPr>
        </p:nvSpPr>
        <p:spPr>
          <a:xfrm>
            <a:off x="241300" y="742950"/>
            <a:ext cx="10515600" cy="4351338"/>
          </a:xfrm>
        </p:spPr>
        <p:txBody>
          <a:bodyPr>
            <a:normAutofit/>
          </a:bodyPr>
          <a:lstStyle/>
          <a:p>
            <a:pPr marL="0" indent="0">
              <a:buNone/>
            </a:pPr>
            <a:r>
              <a:rPr lang="en-US" altLang="ja-JP" sz="2400" dirty="0"/>
              <a:t>2.</a:t>
            </a:r>
            <a:r>
              <a:rPr lang="ja-JP" altLang="en-US" sz="2400" dirty="0"/>
              <a:t>書類の保管方法の変更（例：食事箋）</a:t>
            </a:r>
            <a:endParaRPr lang="en-US" altLang="ja-JP" sz="2400" dirty="0"/>
          </a:p>
          <a:p>
            <a:endParaRPr lang="en-US" altLang="ja-JP" sz="2400" dirty="0"/>
          </a:p>
          <a:p>
            <a:endParaRPr lang="en-US" altLang="ja-JP" sz="2400" dirty="0"/>
          </a:p>
          <a:p>
            <a:pPr marL="0" indent="0">
              <a:buNone/>
            </a:pPr>
            <a:endParaRPr lang="en-US" altLang="ja-JP" sz="2400" dirty="0"/>
          </a:p>
          <a:p>
            <a:endParaRPr kumimoji="1" lang="en-US" altLang="ja-JP" sz="2400" dirty="0"/>
          </a:p>
          <a:p>
            <a:endParaRPr lang="en-US" altLang="ja-JP" sz="2400" dirty="0"/>
          </a:p>
          <a:p>
            <a:endParaRPr lang="en-US" altLang="ja-JP" sz="2400" dirty="0"/>
          </a:p>
        </p:txBody>
      </p:sp>
      <p:sp>
        <p:nvSpPr>
          <p:cNvPr id="10" name="タイトル 1">
            <a:extLst>
              <a:ext uri="{FF2B5EF4-FFF2-40B4-BE49-F238E27FC236}">
                <a16:creationId xmlns:a16="http://schemas.microsoft.com/office/drawing/2014/main" id="{2E9A438B-A03C-DB5F-6639-97D86E020A08}"/>
              </a:ext>
            </a:extLst>
          </p:cNvPr>
          <p:cNvSpPr txBox="1">
            <a:spLocks/>
          </p:cNvSpPr>
          <p:nvPr/>
        </p:nvSpPr>
        <p:spPr>
          <a:xfrm>
            <a:off x="0" y="1"/>
            <a:ext cx="2044700" cy="622298"/>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3600" dirty="0"/>
              <a:t>取り組み</a:t>
            </a:r>
          </a:p>
        </p:txBody>
      </p:sp>
      <p:sp>
        <p:nvSpPr>
          <p:cNvPr id="11" name="四角形: 角を丸くする 10">
            <a:extLst>
              <a:ext uri="{FF2B5EF4-FFF2-40B4-BE49-F238E27FC236}">
                <a16:creationId xmlns:a16="http://schemas.microsoft.com/office/drawing/2014/main" id="{7F2CF491-7A52-56A8-DC6F-E4FC541ED00B}"/>
              </a:ext>
            </a:extLst>
          </p:cNvPr>
          <p:cNvSpPr/>
          <p:nvPr/>
        </p:nvSpPr>
        <p:spPr>
          <a:xfrm>
            <a:off x="139968" y="1264259"/>
            <a:ext cx="5245100" cy="3595689"/>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R="0" lvl="0" algn="l" defTabSz="914400" rtl="0" eaLnBrk="1" fontAlgn="auto" latinLnBrk="0" hangingPunct="1">
              <a:lnSpc>
                <a:spcPct val="90000"/>
              </a:lnSpc>
              <a:spcBef>
                <a:spcPts val="1000"/>
              </a:spcBef>
              <a:spcAft>
                <a:spcPts val="0"/>
              </a:spcAft>
              <a:buClrTx/>
              <a:buSzTx/>
              <a:tabLst/>
              <a:defRPr/>
            </a:pP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～改善前～</a:t>
            </a:r>
            <a:endParaRPr lang="en-US" altLang="ja-JP" sz="2400" b="1" dirty="0">
              <a:solidFill>
                <a:prstClr val="black"/>
              </a:solidFill>
              <a:latin typeface="游ゴシック" panose="020F0502020204030204"/>
              <a:ea typeface="游ゴシック" panose="020B0400000000000000" pitchFamily="50" charset="-128"/>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患者別でファイル保管</a:t>
            </a: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R="0" lvl="0" algn="l" defTabSz="914400" rtl="0" eaLnBrk="1" fontAlgn="auto" latinLnBrk="0" hangingPunct="1">
              <a:lnSpc>
                <a:spcPct val="90000"/>
              </a:lnSpc>
              <a:spcBef>
                <a:spcPts val="1000"/>
              </a:spcBef>
              <a:spcAft>
                <a:spcPts val="0"/>
              </a:spcAft>
              <a:buClrTx/>
              <a:buSzTx/>
              <a:tabLst/>
              <a:defRPr/>
            </a:pP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あ行～わ行の分別ファイル使用</a:t>
            </a: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R="0" lvl="0" algn="l" defTabSz="914400" rtl="0" eaLnBrk="1" fontAlgn="auto" latinLnBrk="0" hangingPunct="1">
              <a:lnSpc>
                <a:spcPct val="90000"/>
              </a:lnSpc>
              <a:spcBef>
                <a:spcPts val="1000"/>
              </a:spcBef>
              <a:spcAft>
                <a:spcPts val="0"/>
              </a:spcAft>
              <a:buClrTx/>
              <a:buSzTx/>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R="0" lvl="0" algn="l" defTabSz="914400" rtl="0" eaLnBrk="1" fontAlgn="auto" latinLnBrk="0" hangingPunct="1">
              <a:lnSpc>
                <a:spcPct val="90000"/>
              </a:lnSpc>
              <a:spcBef>
                <a:spcPts val="1000"/>
              </a:spcBef>
              <a:spcAft>
                <a:spcPts val="0"/>
              </a:spcAft>
              <a:buClrTx/>
              <a:buSzTx/>
              <a:tabLst/>
              <a:defRPr/>
            </a:pPr>
            <a:endParaRPr lang="en-US" altLang="ja-JP" sz="2400" dirty="0">
              <a:solidFill>
                <a:prstClr val="black"/>
              </a:solidFill>
              <a:latin typeface="游ゴシック" panose="020F0502020204030204"/>
              <a:ea typeface="游ゴシック" panose="020B0400000000000000" pitchFamily="50" charset="-128"/>
            </a:endParaRPr>
          </a:p>
          <a:p>
            <a:pPr marR="0" lvl="0" algn="l" defTabSz="914400" rtl="0" eaLnBrk="1" fontAlgn="auto" latinLnBrk="0" hangingPunct="1">
              <a:lnSpc>
                <a:spcPct val="90000"/>
              </a:lnSpc>
              <a:spcBef>
                <a:spcPts val="1000"/>
              </a:spcBef>
              <a:spcAft>
                <a:spcPts val="0"/>
              </a:spcAft>
              <a:buClrTx/>
              <a:buSzTx/>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R="0" lvl="0" algn="l" defTabSz="914400" rtl="0" eaLnBrk="1" fontAlgn="auto" latinLnBrk="0" hangingPunct="1">
              <a:lnSpc>
                <a:spcPct val="90000"/>
              </a:lnSpc>
              <a:spcBef>
                <a:spcPts val="1000"/>
              </a:spcBef>
              <a:spcAft>
                <a:spcPts val="0"/>
              </a:spcAft>
              <a:buClrTx/>
              <a:buSzTx/>
              <a:tabLst/>
              <a:defRPr/>
            </a:pPr>
            <a:endParaRPr lang="en-US" altLang="ja-JP" sz="2400" dirty="0">
              <a:solidFill>
                <a:prstClr val="black"/>
              </a:solidFill>
              <a:latin typeface="游ゴシック" panose="020F0502020204030204"/>
              <a:ea typeface="游ゴシック" panose="020B0400000000000000" pitchFamily="50" charset="-128"/>
            </a:endParaRPr>
          </a:p>
          <a:p>
            <a:pPr marR="0" lvl="0" algn="l" defTabSz="914400" rtl="0" eaLnBrk="1" fontAlgn="auto" latinLnBrk="0" hangingPunct="1">
              <a:lnSpc>
                <a:spcPct val="90000"/>
              </a:lnSpc>
              <a:spcBef>
                <a:spcPts val="1000"/>
              </a:spcBef>
              <a:spcAft>
                <a:spcPts val="0"/>
              </a:spcAft>
              <a:buClrTx/>
              <a:buSzTx/>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2" name="四角形: 角を丸くする 11">
            <a:extLst>
              <a:ext uri="{FF2B5EF4-FFF2-40B4-BE49-F238E27FC236}">
                <a16:creationId xmlns:a16="http://schemas.microsoft.com/office/drawing/2014/main" id="{CD9C18EB-7FA4-EF35-A6C3-FAE3F6E8288B}"/>
              </a:ext>
            </a:extLst>
          </p:cNvPr>
          <p:cNvSpPr/>
          <p:nvPr/>
        </p:nvSpPr>
        <p:spPr>
          <a:xfrm>
            <a:off x="6080673" y="1265321"/>
            <a:ext cx="5156200" cy="3595689"/>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R="0" lvl="0" algn="l" defTabSz="914400" rtl="0" eaLnBrk="1" fontAlgn="auto" latinLnBrk="0" hangingPunct="1">
              <a:lnSpc>
                <a:spcPct val="90000"/>
              </a:lnSpc>
              <a:spcBef>
                <a:spcPts val="1000"/>
              </a:spcBef>
              <a:spcAft>
                <a:spcPts val="0"/>
              </a:spcAft>
              <a:buClrTx/>
              <a:buSzTx/>
              <a:tabLst/>
              <a:defRPr/>
            </a:pP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～改善後～</a:t>
            </a:r>
            <a:endParaRPr lang="en-US" altLang="ja-JP" sz="2400" b="1" dirty="0">
              <a:solidFill>
                <a:prstClr val="black"/>
              </a:solidFill>
              <a:latin typeface="游ゴシック" panose="020F0502020204030204"/>
              <a:ea typeface="游ゴシック" panose="020B0400000000000000" pitchFamily="50" charset="-128"/>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入院、退院</a:t>
            </a:r>
            <a:r>
              <a:rPr lang="ja-JP" altLang="en-US" sz="2400" dirty="0">
                <a:solidFill>
                  <a:prstClr val="black"/>
                </a:solidFill>
                <a:latin typeface="游ゴシック" panose="020F0502020204030204"/>
                <a:ea typeface="游ゴシック" panose="020B0400000000000000" pitchFamily="50" charset="-128"/>
              </a:rPr>
              <a:t>、</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変更（一般食・特別食）で分類して保管</a:t>
            </a: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ltLang="ja-JP" sz="2400" dirty="0">
              <a:solidFill>
                <a:prstClr val="black"/>
              </a:solidFill>
              <a:latin typeface="游ゴシック" panose="020F0502020204030204"/>
              <a:ea typeface="游ゴシック" panose="020B0400000000000000" pitchFamily="50" charset="-128"/>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ltLang="ja-JP" sz="2400" dirty="0">
              <a:solidFill>
                <a:prstClr val="black"/>
              </a:solidFill>
              <a:latin typeface="游ゴシック" panose="020F0502020204030204"/>
              <a:ea typeface="游ゴシック" panose="020B0400000000000000" pitchFamily="50" charset="-128"/>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4" name="コンテンツ プレースホルダー 2">
            <a:extLst>
              <a:ext uri="{FF2B5EF4-FFF2-40B4-BE49-F238E27FC236}">
                <a16:creationId xmlns:a16="http://schemas.microsoft.com/office/drawing/2014/main" id="{909764FE-B79A-8B10-0B48-FCA0013D8162}"/>
              </a:ext>
            </a:extLst>
          </p:cNvPr>
          <p:cNvSpPr txBox="1">
            <a:spLocks/>
          </p:cNvSpPr>
          <p:nvPr/>
        </p:nvSpPr>
        <p:spPr>
          <a:xfrm>
            <a:off x="4946650" y="4824455"/>
            <a:ext cx="6902450" cy="121920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1000" b="1" u="sng" dirty="0"/>
          </a:p>
          <a:p>
            <a:r>
              <a:rPr lang="ja-JP" altLang="en-US" b="1" dirty="0"/>
              <a:t>保管ファイル削減→</a:t>
            </a:r>
            <a:r>
              <a:rPr lang="ja-JP" altLang="en-US" b="1" u="sng" dirty="0">
                <a:solidFill>
                  <a:srgbClr val="FF0000"/>
                </a:solidFill>
              </a:rPr>
              <a:t>書類保管の場所削減</a:t>
            </a:r>
            <a:endParaRPr lang="en-US" altLang="ja-JP" b="1" u="sng" dirty="0">
              <a:solidFill>
                <a:srgbClr val="FF0000"/>
              </a:solidFill>
            </a:endParaRPr>
          </a:p>
          <a:p>
            <a:endParaRPr lang="en-US" altLang="ja-JP" sz="1000" b="1" u="sng" dirty="0"/>
          </a:p>
          <a:p>
            <a:r>
              <a:rPr lang="ja-JP" altLang="en-US" b="1" dirty="0"/>
              <a:t>仕分け時間の短縮→</a:t>
            </a:r>
            <a:r>
              <a:rPr lang="ja-JP" altLang="en-US" b="1" u="sng" dirty="0">
                <a:solidFill>
                  <a:srgbClr val="FF0000"/>
                </a:solidFill>
              </a:rPr>
              <a:t>作業時間が</a:t>
            </a:r>
            <a:r>
              <a:rPr lang="en-US" altLang="ja-JP" b="1" u="sng" dirty="0">
                <a:solidFill>
                  <a:srgbClr val="FF0000"/>
                </a:solidFill>
              </a:rPr>
              <a:t>1/4</a:t>
            </a:r>
            <a:r>
              <a:rPr lang="ja-JP" altLang="en-US" b="1" u="sng" dirty="0">
                <a:solidFill>
                  <a:srgbClr val="FF0000"/>
                </a:solidFill>
              </a:rPr>
              <a:t>まで削減</a:t>
            </a:r>
            <a:endParaRPr lang="en-US" altLang="ja-JP" b="1" u="sng" dirty="0">
              <a:solidFill>
                <a:srgbClr val="FF0000"/>
              </a:solidFill>
            </a:endParaRPr>
          </a:p>
          <a:p>
            <a:endParaRPr lang="ja-JP" altLang="en-US" dirty="0"/>
          </a:p>
        </p:txBody>
      </p:sp>
      <p:grpSp>
        <p:nvGrpSpPr>
          <p:cNvPr id="30" name="グループ化 29">
            <a:extLst>
              <a:ext uri="{FF2B5EF4-FFF2-40B4-BE49-F238E27FC236}">
                <a16:creationId xmlns:a16="http://schemas.microsoft.com/office/drawing/2014/main" id="{521E256A-4634-D309-527D-60D84B4C352E}"/>
              </a:ext>
            </a:extLst>
          </p:cNvPr>
          <p:cNvGrpSpPr/>
          <p:nvPr/>
        </p:nvGrpSpPr>
        <p:grpSpPr>
          <a:xfrm>
            <a:off x="702801" y="2703745"/>
            <a:ext cx="3957638" cy="1910151"/>
            <a:chOff x="196848" y="965201"/>
            <a:chExt cx="7429500" cy="4902398"/>
          </a:xfrm>
        </p:grpSpPr>
        <p:grpSp>
          <p:nvGrpSpPr>
            <p:cNvPr id="5" name="グループ化 4">
              <a:extLst>
                <a:ext uri="{FF2B5EF4-FFF2-40B4-BE49-F238E27FC236}">
                  <a16:creationId xmlns:a16="http://schemas.microsoft.com/office/drawing/2014/main" id="{1502B4AA-7435-EA40-F381-A6689CC5C740}"/>
                </a:ext>
              </a:extLst>
            </p:cNvPr>
            <p:cNvGrpSpPr/>
            <p:nvPr/>
          </p:nvGrpSpPr>
          <p:grpSpPr>
            <a:xfrm>
              <a:off x="196848" y="965201"/>
              <a:ext cx="7429500" cy="4902398"/>
              <a:chOff x="241300" y="3044707"/>
              <a:chExt cx="3937001" cy="2822693"/>
            </a:xfrm>
          </p:grpSpPr>
          <p:pic>
            <p:nvPicPr>
              <p:cNvPr id="2" name="図 1">
                <a:extLst>
                  <a:ext uri="{FF2B5EF4-FFF2-40B4-BE49-F238E27FC236}">
                    <a16:creationId xmlns:a16="http://schemas.microsoft.com/office/drawing/2014/main" id="{5E150C99-7D15-60E7-827F-0986E6B1BD2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41300" y="3049588"/>
                <a:ext cx="2921000" cy="2817812"/>
              </a:xfrm>
              <a:prstGeom prst="rect">
                <a:avLst/>
              </a:prstGeom>
            </p:spPr>
          </p:pic>
          <p:pic>
            <p:nvPicPr>
              <p:cNvPr id="4" name="図 3">
                <a:extLst>
                  <a:ext uri="{FF2B5EF4-FFF2-40B4-BE49-F238E27FC236}">
                    <a16:creationId xmlns:a16="http://schemas.microsoft.com/office/drawing/2014/main" id="{A63C484F-D373-57BC-7AFE-BF4DD3393716}"/>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162301" y="3044707"/>
                <a:ext cx="1016000" cy="2822693"/>
              </a:xfrm>
              <a:prstGeom prst="rect">
                <a:avLst/>
              </a:prstGeom>
            </p:spPr>
          </p:pic>
        </p:grpSp>
        <p:sp>
          <p:nvSpPr>
            <p:cNvPr id="6" name="正方形/長方形 5">
              <a:extLst>
                <a:ext uri="{FF2B5EF4-FFF2-40B4-BE49-F238E27FC236}">
                  <a16:creationId xmlns:a16="http://schemas.microsoft.com/office/drawing/2014/main" id="{0C263775-8D43-3D3C-9B8D-DB576A74169D}"/>
                </a:ext>
              </a:extLst>
            </p:cNvPr>
            <p:cNvSpPr/>
            <p:nvPr/>
          </p:nvSpPr>
          <p:spPr>
            <a:xfrm rot="21412855">
              <a:off x="529567" y="2268050"/>
              <a:ext cx="209995" cy="1022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00" dirty="0">
                  <a:solidFill>
                    <a:schemeClr val="tx1"/>
                  </a:solidFill>
                </a:rPr>
                <a:t>あ行</a:t>
              </a:r>
            </a:p>
          </p:txBody>
        </p:sp>
        <p:sp>
          <p:nvSpPr>
            <p:cNvPr id="21" name="正方形/長方形 20">
              <a:extLst>
                <a:ext uri="{FF2B5EF4-FFF2-40B4-BE49-F238E27FC236}">
                  <a16:creationId xmlns:a16="http://schemas.microsoft.com/office/drawing/2014/main" id="{05385B5C-DF38-8273-B5E9-EB9152817223}"/>
                </a:ext>
              </a:extLst>
            </p:cNvPr>
            <p:cNvSpPr/>
            <p:nvPr/>
          </p:nvSpPr>
          <p:spPr>
            <a:xfrm rot="21322712">
              <a:off x="1087672" y="1865677"/>
              <a:ext cx="225301" cy="27583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lang="ja-JP" altLang="en-US" sz="1000" dirty="0">
                  <a:solidFill>
                    <a:schemeClr val="tx1"/>
                  </a:solidFill>
                </a:rPr>
                <a:t>か行</a:t>
              </a:r>
              <a:endParaRPr kumimoji="1" lang="ja-JP" altLang="en-US" sz="1000" dirty="0">
                <a:solidFill>
                  <a:schemeClr val="tx1"/>
                </a:solidFill>
              </a:endParaRPr>
            </a:p>
          </p:txBody>
        </p:sp>
        <p:sp>
          <p:nvSpPr>
            <p:cNvPr id="22" name="正方形/長方形 21">
              <a:extLst>
                <a:ext uri="{FF2B5EF4-FFF2-40B4-BE49-F238E27FC236}">
                  <a16:creationId xmlns:a16="http://schemas.microsoft.com/office/drawing/2014/main" id="{57A0EF8A-5E45-4372-D841-1C82D462F3C1}"/>
                </a:ext>
              </a:extLst>
            </p:cNvPr>
            <p:cNvSpPr/>
            <p:nvPr/>
          </p:nvSpPr>
          <p:spPr>
            <a:xfrm rot="21449515">
              <a:off x="1695197" y="2741423"/>
              <a:ext cx="309329" cy="14783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00" dirty="0">
                  <a:solidFill>
                    <a:schemeClr val="tx1"/>
                  </a:solidFill>
                </a:rPr>
                <a:t>さ行</a:t>
              </a:r>
            </a:p>
          </p:txBody>
        </p:sp>
        <p:sp>
          <p:nvSpPr>
            <p:cNvPr id="23" name="正方形/長方形 22">
              <a:extLst>
                <a:ext uri="{FF2B5EF4-FFF2-40B4-BE49-F238E27FC236}">
                  <a16:creationId xmlns:a16="http://schemas.microsoft.com/office/drawing/2014/main" id="{D1F8C372-8DE5-0FB9-B1BF-BC9D5DE5BC78}"/>
                </a:ext>
              </a:extLst>
            </p:cNvPr>
            <p:cNvSpPr/>
            <p:nvPr/>
          </p:nvSpPr>
          <p:spPr>
            <a:xfrm rot="21447206">
              <a:off x="2463175" y="2837743"/>
              <a:ext cx="274106" cy="12651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00" dirty="0">
                  <a:solidFill>
                    <a:schemeClr val="tx1"/>
                  </a:solidFill>
                </a:rPr>
                <a:t>た行</a:t>
              </a:r>
            </a:p>
          </p:txBody>
        </p:sp>
        <p:sp>
          <p:nvSpPr>
            <p:cNvPr id="24" name="正方形/長方形 23">
              <a:extLst>
                <a:ext uri="{FF2B5EF4-FFF2-40B4-BE49-F238E27FC236}">
                  <a16:creationId xmlns:a16="http://schemas.microsoft.com/office/drawing/2014/main" id="{57120E6D-3F93-D316-6D9F-1C23C5E2E07F}"/>
                </a:ext>
              </a:extLst>
            </p:cNvPr>
            <p:cNvSpPr/>
            <p:nvPr/>
          </p:nvSpPr>
          <p:spPr>
            <a:xfrm>
              <a:off x="3685969" y="2394047"/>
              <a:ext cx="206384" cy="1022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00" dirty="0">
                  <a:solidFill>
                    <a:schemeClr val="tx1"/>
                  </a:solidFill>
                </a:rPr>
                <a:t>な行</a:t>
              </a:r>
            </a:p>
          </p:txBody>
        </p:sp>
        <p:sp>
          <p:nvSpPr>
            <p:cNvPr id="25" name="正方形/長方形 24">
              <a:extLst>
                <a:ext uri="{FF2B5EF4-FFF2-40B4-BE49-F238E27FC236}">
                  <a16:creationId xmlns:a16="http://schemas.microsoft.com/office/drawing/2014/main" id="{FACE2E03-9A4C-CAD5-DA06-5C0EEAF273AF}"/>
                </a:ext>
              </a:extLst>
            </p:cNvPr>
            <p:cNvSpPr/>
            <p:nvPr/>
          </p:nvSpPr>
          <p:spPr>
            <a:xfrm>
              <a:off x="4433813" y="2044875"/>
              <a:ext cx="229500" cy="12500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00" dirty="0">
                  <a:solidFill>
                    <a:schemeClr val="tx1"/>
                  </a:solidFill>
                </a:rPr>
                <a:t>は行</a:t>
              </a:r>
            </a:p>
          </p:txBody>
        </p:sp>
        <p:sp>
          <p:nvSpPr>
            <p:cNvPr id="26" name="正方形/長方形 25">
              <a:extLst>
                <a:ext uri="{FF2B5EF4-FFF2-40B4-BE49-F238E27FC236}">
                  <a16:creationId xmlns:a16="http://schemas.microsoft.com/office/drawing/2014/main" id="{6849BBE9-FE8D-CF19-A6A6-7EC0C6FE1725}"/>
                </a:ext>
              </a:extLst>
            </p:cNvPr>
            <p:cNvSpPr/>
            <p:nvPr/>
          </p:nvSpPr>
          <p:spPr>
            <a:xfrm rot="21422058">
              <a:off x="5058849" y="2400407"/>
              <a:ext cx="206701" cy="14200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00" dirty="0">
                  <a:solidFill>
                    <a:schemeClr val="tx1"/>
                  </a:solidFill>
                </a:rPr>
                <a:t>ま行</a:t>
              </a:r>
            </a:p>
          </p:txBody>
        </p:sp>
        <p:sp>
          <p:nvSpPr>
            <p:cNvPr id="27" name="正方形/長方形 26">
              <a:extLst>
                <a:ext uri="{FF2B5EF4-FFF2-40B4-BE49-F238E27FC236}">
                  <a16:creationId xmlns:a16="http://schemas.microsoft.com/office/drawing/2014/main" id="{B80E24FC-51A9-7A1D-4183-0C6BB1DF4FC3}"/>
                </a:ext>
              </a:extLst>
            </p:cNvPr>
            <p:cNvSpPr/>
            <p:nvPr/>
          </p:nvSpPr>
          <p:spPr>
            <a:xfrm rot="21417353">
              <a:off x="6043793" y="2221699"/>
              <a:ext cx="187001" cy="1022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00" dirty="0">
                  <a:solidFill>
                    <a:schemeClr val="tx1"/>
                  </a:solidFill>
                </a:rPr>
                <a:t>や行</a:t>
              </a:r>
            </a:p>
          </p:txBody>
        </p:sp>
        <p:sp>
          <p:nvSpPr>
            <p:cNvPr id="28" name="正方形/長方形 27">
              <a:extLst>
                <a:ext uri="{FF2B5EF4-FFF2-40B4-BE49-F238E27FC236}">
                  <a16:creationId xmlns:a16="http://schemas.microsoft.com/office/drawing/2014/main" id="{AEB30B35-1B1D-5AD1-CDED-1766E2CEF7FF}"/>
                </a:ext>
              </a:extLst>
            </p:cNvPr>
            <p:cNvSpPr/>
            <p:nvPr/>
          </p:nvSpPr>
          <p:spPr>
            <a:xfrm rot="21196298">
              <a:off x="6552334" y="1854464"/>
              <a:ext cx="280111" cy="27645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00" dirty="0">
                  <a:solidFill>
                    <a:schemeClr val="tx1"/>
                  </a:solidFill>
                </a:rPr>
                <a:t>ら行</a:t>
              </a:r>
            </a:p>
          </p:txBody>
        </p:sp>
        <p:sp>
          <p:nvSpPr>
            <p:cNvPr id="29" name="正方形/長方形 28">
              <a:extLst>
                <a:ext uri="{FF2B5EF4-FFF2-40B4-BE49-F238E27FC236}">
                  <a16:creationId xmlns:a16="http://schemas.microsoft.com/office/drawing/2014/main" id="{7DD49159-070A-8A93-B6A8-77F58A770AFC}"/>
                </a:ext>
              </a:extLst>
            </p:cNvPr>
            <p:cNvSpPr/>
            <p:nvPr/>
          </p:nvSpPr>
          <p:spPr>
            <a:xfrm>
              <a:off x="7242214" y="2790322"/>
              <a:ext cx="279294" cy="15335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00" dirty="0">
                  <a:solidFill>
                    <a:schemeClr val="tx1"/>
                  </a:solidFill>
                </a:rPr>
                <a:t>わ行</a:t>
              </a:r>
            </a:p>
          </p:txBody>
        </p:sp>
      </p:grpSp>
      <p:pic>
        <p:nvPicPr>
          <p:cNvPr id="32" name="図 31">
            <a:extLst>
              <a:ext uri="{FF2B5EF4-FFF2-40B4-BE49-F238E27FC236}">
                <a16:creationId xmlns:a16="http://schemas.microsoft.com/office/drawing/2014/main" id="{A39C15A6-1B68-AC78-7480-985D91E4A4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5686" y="2673365"/>
            <a:ext cx="2059425" cy="2034169"/>
          </a:xfrm>
          <a:prstGeom prst="rect">
            <a:avLst/>
          </a:prstGeom>
        </p:spPr>
      </p:pic>
      <p:pic>
        <p:nvPicPr>
          <p:cNvPr id="33" name="図 32">
            <a:extLst>
              <a:ext uri="{FF2B5EF4-FFF2-40B4-BE49-F238E27FC236}">
                <a16:creationId xmlns:a16="http://schemas.microsoft.com/office/drawing/2014/main" id="{B6A3139A-31F1-08B7-E87C-1AE330251F04}"/>
              </a:ext>
            </a:extLst>
          </p:cNvPr>
          <p:cNvPicPr>
            <a:picLocks noChangeAspect="1"/>
          </p:cNvPicPr>
          <p:nvPr/>
        </p:nvPicPr>
        <p:blipFill>
          <a:blip r:embed="rId6"/>
          <a:stretch>
            <a:fillRect/>
          </a:stretch>
        </p:blipFill>
        <p:spPr>
          <a:xfrm>
            <a:off x="5008241" y="2359975"/>
            <a:ext cx="1631414" cy="1404255"/>
          </a:xfrm>
          <a:prstGeom prst="rect">
            <a:avLst/>
          </a:prstGeom>
        </p:spPr>
      </p:pic>
    </p:spTree>
    <p:extLst>
      <p:ext uri="{BB962C8B-B14F-4D97-AF65-F5344CB8AC3E}">
        <p14:creationId xmlns:p14="http://schemas.microsoft.com/office/powerpoint/2010/main" val="2024520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E3B47-F215-B138-BB6C-D35C9483E659}"/>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08225AA-6225-A4C0-90B8-893ACB63500E}"/>
              </a:ext>
            </a:extLst>
          </p:cNvPr>
          <p:cNvSpPr>
            <a:spLocks noGrp="1"/>
          </p:cNvSpPr>
          <p:nvPr>
            <p:ph idx="1"/>
          </p:nvPr>
        </p:nvSpPr>
        <p:spPr>
          <a:xfrm>
            <a:off x="2449052" y="116224"/>
            <a:ext cx="3213100" cy="515021"/>
          </a:xfrm>
        </p:spPr>
        <p:txBody>
          <a:bodyPr>
            <a:normAutofit/>
          </a:bodyPr>
          <a:lstStyle/>
          <a:p>
            <a:r>
              <a:rPr lang="ja-JP" altLang="en-US" sz="2400" dirty="0"/>
              <a:t>食札の自動印刷化</a:t>
            </a:r>
            <a:endParaRPr lang="en-US" altLang="ja-JP" sz="800" dirty="0"/>
          </a:p>
          <a:p>
            <a:endParaRPr lang="en-US" altLang="ja-JP" sz="2400" dirty="0"/>
          </a:p>
          <a:p>
            <a:endParaRPr lang="en-US" altLang="ja-JP" sz="2400" dirty="0"/>
          </a:p>
        </p:txBody>
      </p:sp>
      <p:sp>
        <p:nvSpPr>
          <p:cNvPr id="5" name="タイトル 1">
            <a:extLst>
              <a:ext uri="{FF2B5EF4-FFF2-40B4-BE49-F238E27FC236}">
                <a16:creationId xmlns:a16="http://schemas.microsoft.com/office/drawing/2014/main" id="{E09492A0-BD21-E39A-8D66-72B87521FA63}"/>
              </a:ext>
            </a:extLst>
          </p:cNvPr>
          <p:cNvSpPr txBox="1">
            <a:spLocks/>
          </p:cNvSpPr>
          <p:nvPr/>
        </p:nvSpPr>
        <p:spPr>
          <a:xfrm>
            <a:off x="0" y="1"/>
            <a:ext cx="2044700" cy="622298"/>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取り組み</a:t>
            </a:r>
          </a:p>
        </p:txBody>
      </p:sp>
      <p:sp>
        <p:nvSpPr>
          <p:cNvPr id="8" name="四角形: 角を丸くする 7">
            <a:extLst>
              <a:ext uri="{FF2B5EF4-FFF2-40B4-BE49-F238E27FC236}">
                <a16:creationId xmlns:a16="http://schemas.microsoft.com/office/drawing/2014/main" id="{AA9F8C5E-3E10-B948-DF11-7F46BB57A1E8}"/>
              </a:ext>
            </a:extLst>
          </p:cNvPr>
          <p:cNvSpPr/>
          <p:nvPr/>
        </p:nvSpPr>
        <p:spPr>
          <a:xfrm>
            <a:off x="89186" y="749300"/>
            <a:ext cx="3924014" cy="515364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R="0" lvl="0" algn="l" defTabSz="914400" rtl="0" eaLnBrk="1" fontAlgn="auto" latinLnBrk="0" hangingPunct="1">
              <a:lnSpc>
                <a:spcPct val="90000"/>
              </a:lnSpc>
              <a:spcBef>
                <a:spcPts val="1000"/>
              </a:spcBef>
              <a:spcAft>
                <a:spcPts val="0"/>
              </a:spcAft>
              <a:buClrTx/>
              <a:buSzTx/>
              <a:tabLst/>
              <a:defRPr/>
            </a:pP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～改善前～</a:t>
            </a:r>
            <a:endParaRPr lang="en-US" altLang="ja-JP" sz="2400" b="1" dirty="0">
              <a:solidFill>
                <a:prstClr val="black"/>
              </a:solidFill>
              <a:latin typeface="游ゴシック" panose="020F0502020204030204"/>
              <a:ea typeface="游ゴシック" panose="020B0400000000000000" pitchFamily="50" charset="-128"/>
            </a:endParaRPr>
          </a:p>
          <a:p>
            <a:pPr marR="0" lvl="0" algn="l" defTabSz="914400" rtl="0" eaLnBrk="1" fontAlgn="auto" latinLnBrk="0" hangingPunct="1">
              <a:lnSpc>
                <a:spcPct val="90000"/>
              </a:lnSpc>
              <a:spcBef>
                <a:spcPts val="1000"/>
              </a:spcBef>
              <a:spcAft>
                <a:spcPts val="0"/>
              </a:spcAft>
              <a:buClrTx/>
              <a:buSzTx/>
              <a:tabLst/>
              <a:defRPr/>
            </a:pPr>
            <a:r>
              <a:rPr lang="ja-JP" altLang="en-US" sz="2100" dirty="0">
                <a:solidFill>
                  <a:prstClr val="black"/>
                </a:solidFill>
                <a:latin typeface="游ゴシック" panose="020F0502020204030204"/>
                <a:ea typeface="游ゴシック" panose="020B0400000000000000" pitchFamily="50" charset="-128"/>
              </a:rPr>
              <a:t>・変更内容をノートに記入　　 　</a:t>
            </a:r>
            <a:endParaRPr lang="en-US" altLang="ja-JP" sz="2100" dirty="0">
              <a:solidFill>
                <a:prstClr val="black"/>
              </a:solidFill>
              <a:latin typeface="游ゴシック" panose="020F0502020204030204"/>
              <a:ea typeface="游ゴシック" panose="020B0400000000000000" pitchFamily="50" charset="-128"/>
            </a:endParaRPr>
          </a:p>
          <a:p>
            <a:pPr marR="0" lvl="0" algn="l" defTabSz="914400" rtl="0" eaLnBrk="1" fontAlgn="auto" latinLnBrk="0" hangingPunct="1">
              <a:lnSpc>
                <a:spcPct val="90000"/>
              </a:lnSpc>
              <a:spcBef>
                <a:spcPts val="1000"/>
              </a:spcBef>
              <a:spcAft>
                <a:spcPts val="0"/>
              </a:spcAft>
              <a:buClrTx/>
              <a:buSzTx/>
              <a:tabLst/>
              <a:defRPr/>
            </a:pPr>
            <a:endParaRPr kumimoji="1" lang="en-US" altLang="ja-JP" sz="2100" b="0" i="0" u="none" strike="noStrike" kern="1200" cap="none" spc="0" normalizeH="0" baseline="0" dirty="0">
              <a:ln>
                <a:noFill/>
              </a:ln>
              <a:solidFill>
                <a:prstClr val="black"/>
              </a:solidFill>
              <a:effectLst/>
              <a:uLnTx/>
              <a:uFillTx/>
              <a:latin typeface="游ゴシック" panose="020F0502020204030204"/>
              <a:ea typeface="游ゴシック" panose="020B0400000000000000" pitchFamily="50" charset="-128"/>
              <a:cs typeface="+mn-cs"/>
            </a:endParaRPr>
          </a:p>
          <a:p>
            <a:pPr marR="0" lvl="0" algn="l" defTabSz="914400" rtl="0" eaLnBrk="1" fontAlgn="auto" latinLnBrk="0" hangingPunct="1">
              <a:lnSpc>
                <a:spcPct val="90000"/>
              </a:lnSpc>
              <a:spcBef>
                <a:spcPts val="1000"/>
              </a:spcBef>
              <a:spcAft>
                <a:spcPts val="0"/>
              </a:spcAft>
              <a:buClrTx/>
              <a:buSzTx/>
              <a:tabLst/>
              <a:defRPr/>
            </a:pPr>
            <a:endParaRPr lang="en-US" altLang="ja-JP" sz="2100" dirty="0">
              <a:solidFill>
                <a:prstClr val="black"/>
              </a:solidFill>
              <a:latin typeface="游ゴシック" panose="020F0502020204030204"/>
              <a:ea typeface="游ゴシック" panose="020B0400000000000000" pitchFamily="50" charset="-128"/>
            </a:endParaRPr>
          </a:p>
          <a:p>
            <a:pPr marR="0" lvl="0" algn="l" defTabSz="914400" rtl="0" eaLnBrk="1" fontAlgn="auto" latinLnBrk="0" hangingPunct="1">
              <a:lnSpc>
                <a:spcPct val="90000"/>
              </a:lnSpc>
              <a:spcBef>
                <a:spcPts val="1000"/>
              </a:spcBef>
              <a:spcAft>
                <a:spcPts val="0"/>
              </a:spcAft>
              <a:buClrTx/>
              <a:buSzTx/>
              <a:tabLst/>
              <a:defRPr/>
            </a:pPr>
            <a:endParaRPr kumimoji="1" lang="en-US" altLang="ja-JP" sz="2400" b="0" i="0" u="none" strike="noStrike" kern="1200" cap="none" spc="0" normalizeH="0" baseline="0" dirty="0">
              <a:ln>
                <a:noFill/>
              </a:ln>
              <a:solidFill>
                <a:prstClr val="black"/>
              </a:solidFill>
              <a:effectLst/>
              <a:uLnTx/>
              <a:uFillTx/>
              <a:latin typeface="游ゴシック" panose="020F0502020204030204"/>
              <a:ea typeface="游ゴシック" panose="020B0400000000000000" pitchFamily="50" charset="-128"/>
              <a:cs typeface="+mn-cs"/>
            </a:endParaRPr>
          </a:p>
          <a:p>
            <a:pPr marR="0" lvl="0" algn="l" defTabSz="914400" rtl="0" eaLnBrk="1" fontAlgn="auto" latinLnBrk="0" hangingPunct="1">
              <a:lnSpc>
                <a:spcPct val="90000"/>
              </a:lnSpc>
              <a:spcBef>
                <a:spcPts val="1000"/>
              </a:spcBef>
              <a:spcAft>
                <a:spcPts val="0"/>
              </a:spcAft>
              <a:buClrTx/>
              <a:buSzTx/>
              <a:tabLst/>
              <a:defRPr/>
            </a:pPr>
            <a:endParaRPr kumimoji="1" lang="en-US" altLang="ja-JP" sz="2400" b="0" i="0" u="none" strike="noStrike" kern="1200" cap="none" spc="0" normalizeH="0" baseline="0" dirty="0">
              <a:ln>
                <a:noFill/>
              </a:ln>
              <a:solidFill>
                <a:prstClr val="black"/>
              </a:solidFill>
              <a:effectLst/>
              <a:uLnTx/>
              <a:uFillTx/>
              <a:latin typeface="游ゴシック" panose="020F0502020204030204"/>
              <a:ea typeface="游ゴシック" panose="020B0400000000000000" pitchFamily="50" charset="-128"/>
              <a:cs typeface="+mn-cs"/>
            </a:endParaRPr>
          </a:p>
          <a:p>
            <a:pPr>
              <a:lnSpc>
                <a:spcPct val="90000"/>
              </a:lnSpc>
              <a:spcBef>
                <a:spcPts val="1000"/>
              </a:spcBef>
              <a:defRPr/>
            </a:pPr>
            <a:r>
              <a:rPr lang="ja-JP" altLang="en-US" sz="2100" dirty="0">
                <a:solidFill>
                  <a:prstClr val="black"/>
                </a:solidFill>
              </a:rPr>
              <a:t>・食札を手書きで変更　　</a:t>
            </a:r>
            <a:endParaRPr lang="en-US" altLang="ja-JP" sz="2100" dirty="0">
              <a:solidFill>
                <a:prstClr val="black"/>
              </a:solidFill>
            </a:endParaRPr>
          </a:p>
          <a:p>
            <a:pPr marR="0" lvl="0" algn="l" defTabSz="914400" rtl="0" eaLnBrk="1" fontAlgn="auto" latinLnBrk="0" hangingPunct="1">
              <a:lnSpc>
                <a:spcPct val="90000"/>
              </a:lnSpc>
              <a:spcBef>
                <a:spcPts val="1000"/>
              </a:spcBef>
              <a:spcAft>
                <a:spcPts val="0"/>
              </a:spcAft>
              <a:buClrTx/>
              <a:buSzTx/>
              <a:tabLst/>
              <a:defRPr/>
            </a:pPr>
            <a:endParaRPr lang="en-US" altLang="ja-JP" sz="2400" noProof="0" dirty="0">
              <a:solidFill>
                <a:prstClr val="black"/>
              </a:solidFill>
              <a:latin typeface="游ゴシック" panose="020F0502020204030204"/>
              <a:ea typeface="游ゴシック" panose="020B0400000000000000" pitchFamily="50" charset="-128"/>
            </a:endParaRPr>
          </a:p>
          <a:p>
            <a:pPr marR="0" lvl="0" algn="l" defTabSz="914400" rtl="0" eaLnBrk="1" fontAlgn="auto" latinLnBrk="0" hangingPunct="1">
              <a:lnSpc>
                <a:spcPct val="90000"/>
              </a:lnSpc>
              <a:spcBef>
                <a:spcPts val="1000"/>
              </a:spcBef>
              <a:spcAft>
                <a:spcPts val="0"/>
              </a:spcAft>
              <a:buClrTx/>
              <a:buSzTx/>
              <a:tabLst/>
              <a:defRPr/>
            </a:pPr>
            <a:endParaRPr lang="en-US" altLang="ja-JP" sz="2400" noProof="0" dirty="0">
              <a:solidFill>
                <a:prstClr val="black"/>
              </a:solidFill>
              <a:latin typeface="游ゴシック" panose="020F0502020204030204"/>
              <a:ea typeface="游ゴシック" panose="020B0400000000000000" pitchFamily="50" charset="-128"/>
            </a:endParaRPr>
          </a:p>
          <a:p>
            <a:pPr marR="0" lvl="0" algn="l" defTabSz="914400" rtl="0" eaLnBrk="1" fontAlgn="auto" latinLnBrk="0" hangingPunct="1">
              <a:lnSpc>
                <a:spcPct val="90000"/>
              </a:lnSpc>
              <a:spcBef>
                <a:spcPts val="1000"/>
              </a:spcBef>
              <a:spcAft>
                <a:spcPts val="0"/>
              </a:spcAft>
              <a:buClrTx/>
              <a:buSzTx/>
              <a:tabLst/>
              <a:defRPr/>
            </a:pPr>
            <a:endParaRPr lang="en-US" altLang="ja-JP" sz="2400" dirty="0">
              <a:solidFill>
                <a:prstClr val="black"/>
              </a:solidFill>
              <a:latin typeface="游ゴシック" panose="020F0502020204030204"/>
              <a:ea typeface="游ゴシック" panose="020B0400000000000000" pitchFamily="50" charset="-128"/>
            </a:endParaRPr>
          </a:p>
          <a:p>
            <a:pPr marR="0" lvl="0" algn="l" defTabSz="914400" rtl="0" eaLnBrk="1" fontAlgn="auto" latinLnBrk="0" hangingPunct="1">
              <a:lnSpc>
                <a:spcPct val="90000"/>
              </a:lnSpc>
              <a:spcBef>
                <a:spcPts val="1000"/>
              </a:spcBef>
              <a:spcAft>
                <a:spcPts val="0"/>
              </a:spcAft>
              <a:buClrTx/>
              <a:buSzTx/>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nvGrpSpPr>
          <p:cNvPr id="17" name="グループ化 16">
            <a:extLst>
              <a:ext uri="{FF2B5EF4-FFF2-40B4-BE49-F238E27FC236}">
                <a16:creationId xmlns:a16="http://schemas.microsoft.com/office/drawing/2014/main" id="{A1924037-A35C-B01E-AEC9-2CB1100B6C6C}"/>
              </a:ext>
            </a:extLst>
          </p:cNvPr>
          <p:cNvGrpSpPr/>
          <p:nvPr/>
        </p:nvGrpSpPr>
        <p:grpSpPr>
          <a:xfrm>
            <a:off x="473074" y="1742886"/>
            <a:ext cx="3143251" cy="1606073"/>
            <a:chOff x="7724229" y="1422400"/>
            <a:chExt cx="2787175" cy="1285858"/>
          </a:xfrm>
        </p:grpSpPr>
        <p:pic>
          <p:nvPicPr>
            <p:cNvPr id="2" name="図 1">
              <a:extLst>
                <a:ext uri="{FF2B5EF4-FFF2-40B4-BE49-F238E27FC236}">
                  <a16:creationId xmlns:a16="http://schemas.microsoft.com/office/drawing/2014/main" id="{070BF42C-E584-996B-BEEC-8278A152F72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724229" y="1422400"/>
              <a:ext cx="2787175" cy="1285858"/>
            </a:xfrm>
            <a:prstGeom prst="rect">
              <a:avLst/>
            </a:prstGeom>
          </p:spPr>
        </p:pic>
        <p:sp>
          <p:nvSpPr>
            <p:cNvPr id="4" name="正方形/長方形 3">
              <a:extLst>
                <a:ext uri="{FF2B5EF4-FFF2-40B4-BE49-F238E27FC236}">
                  <a16:creationId xmlns:a16="http://schemas.microsoft.com/office/drawing/2014/main" id="{7FEAA2FB-71E6-1404-EACF-AD160D20F776}"/>
                </a:ext>
              </a:extLst>
            </p:cNvPr>
            <p:cNvSpPr/>
            <p:nvPr/>
          </p:nvSpPr>
          <p:spPr>
            <a:xfrm>
              <a:off x="8149677" y="1531570"/>
              <a:ext cx="1031150" cy="2822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22C494CC-5793-ECBB-E1ED-8790F3C38A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9035" y="1933148"/>
              <a:ext cx="1041792" cy="291858"/>
            </a:xfrm>
            <a:prstGeom prst="rect">
              <a:avLst/>
            </a:prstGeom>
          </p:spPr>
        </p:pic>
        <p:pic>
          <p:nvPicPr>
            <p:cNvPr id="7" name="図 6">
              <a:extLst>
                <a:ext uri="{FF2B5EF4-FFF2-40B4-BE49-F238E27FC236}">
                  <a16:creationId xmlns:a16="http://schemas.microsoft.com/office/drawing/2014/main" id="{A7F594F2-C340-CE05-C120-2018CFC13C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49677" y="2320703"/>
              <a:ext cx="1041792" cy="291858"/>
            </a:xfrm>
            <a:prstGeom prst="rect">
              <a:avLst/>
            </a:prstGeom>
          </p:spPr>
        </p:pic>
      </p:grpSp>
      <p:grpSp>
        <p:nvGrpSpPr>
          <p:cNvPr id="15" name="グループ化 14">
            <a:extLst>
              <a:ext uri="{FF2B5EF4-FFF2-40B4-BE49-F238E27FC236}">
                <a16:creationId xmlns:a16="http://schemas.microsoft.com/office/drawing/2014/main" id="{24527ADD-89E4-46C7-020F-0BB5D91B0A36}"/>
              </a:ext>
            </a:extLst>
          </p:cNvPr>
          <p:cNvGrpSpPr/>
          <p:nvPr/>
        </p:nvGrpSpPr>
        <p:grpSpPr>
          <a:xfrm>
            <a:off x="635462" y="3982035"/>
            <a:ext cx="2623036" cy="1727528"/>
            <a:chOff x="1482099" y="4142975"/>
            <a:chExt cx="2794609" cy="1589489"/>
          </a:xfrm>
        </p:grpSpPr>
        <p:pic>
          <p:nvPicPr>
            <p:cNvPr id="10" name="図 9">
              <a:extLst>
                <a:ext uri="{FF2B5EF4-FFF2-40B4-BE49-F238E27FC236}">
                  <a16:creationId xmlns:a16="http://schemas.microsoft.com/office/drawing/2014/main" id="{8D28AF47-78D6-2D24-C1CC-8AA9BDDEA6F1}"/>
                </a:ext>
              </a:extLst>
            </p:cNvPr>
            <p:cNvPicPr>
              <a:picLocks noChangeAspect="1"/>
            </p:cNvPicPr>
            <p:nvPr/>
          </p:nvPicPr>
          <p:blipFill>
            <a:blip r:embed="rId5"/>
            <a:srcRect l="41667" t="81029" r="35081" b="5066"/>
            <a:stretch>
              <a:fillRect/>
            </a:stretch>
          </p:blipFill>
          <p:spPr>
            <a:xfrm>
              <a:off x="1482099" y="4142975"/>
              <a:ext cx="2794609" cy="1589489"/>
            </a:xfrm>
            <a:prstGeom prst="rect">
              <a:avLst/>
            </a:prstGeom>
          </p:spPr>
        </p:pic>
        <p:sp>
          <p:nvSpPr>
            <p:cNvPr id="13" name="正方形/長方形 12">
              <a:extLst>
                <a:ext uri="{FF2B5EF4-FFF2-40B4-BE49-F238E27FC236}">
                  <a16:creationId xmlns:a16="http://schemas.microsoft.com/office/drawing/2014/main" id="{C8C347D0-8945-D25D-1D8B-8EF509DC3F32}"/>
                </a:ext>
              </a:extLst>
            </p:cNvPr>
            <p:cNvSpPr/>
            <p:nvPr/>
          </p:nvSpPr>
          <p:spPr>
            <a:xfrm>
              <a:off x="1871903" y="4191000"/>
              <a:ext cx="1371600" cy="304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四角形: 角を丸くする 25">
            <a:extLst>
              <a:ext uri="{FF2B5EF4-FFF2-40B4-BE49-F238E27FC236}">
                <a16:creationId xmlns:a16="http://schemas.microsoft.com/office/drawing/2014/main" id="{17CFF7B2-14CC-D44A-E22E-1585371628C0}"/>
              </a:ext>
            </a:extLst>
          </p:cNvPr>
          <p:cNvSpPr/>
          <p:nvPr/>
        </p:nvSpPr>
        <p:spPr>
          <a:xfrm>
            <a:off x="4445466" y="749300"/>
            <a:ext cx="3733336" cy="515364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R="0" lvl="0" algn="l" defTabSz="914400" rtl="0" eaLnBrk="1" fontAlgn="auto" latinLnBrk="0" hangingPunct="1">
              <a:lnSpc>
                <a:spcPct val="90000"/>
              </a:lnSpc>
              <a:spcBef>
                <a:spcPts val="1000"/>
              </a:spcBef>
              <a:spcAft>
                <a:spcPts val="0"/>
              </a:spcAft>
              <a:buClrTx/>
              <a:buSzTx/>
              <a:tabLst/>
              <a:defRPr/>
            </a:pP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～改善</a:t>
            </a:r>
            <a:r>
              <a:rPr lang="ja-JP" altLang="en-US" sz="2400" b="1" dirty="0">
                <a:solidFill>
                  <a:prstClr val="black"/>
                </a:solidFill>
                <a:latin typeface="游ゴシック" panose="020F0502020204030204"/>
                <a:ea typeface="游ゴシック" panose="020B0400000000000000" pitchFamily="50" charset="-128"/>
              </a:rPr>
              <a:t>後</a:t>
            </a: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lang="en-US" altLang="ja-JP" sz="2400" b="1" dirty="0">
              <a:solidFill>
                <a:prstClr val="black"/>
              </a:solidFill>
              <a:latin typeface="游ゴシック" panose="020F0502020204030204"/>
              <a:ea typeface="游ゴシック" panose="020B0400000000000000" pitchFamily="50" charset="-128"/>
            </a:endParaRPr>
          </a:p>
          <a:p>
            <a:pPr marR="0" lvl="0" algn="l" defTabSz="914400" rtl="0" eaLnBrk="1" fontAlgn="auto" latinLnBrk="0" hangingPunct="1">
              <a:lnSpc>
                <a:spcPct val="90000"/>
              </a:lnSpc>
              <a:spcBef>
                <a:spcPts val="1000"/>
              </a:spcBef>
              <a:spcAft>
                <a:spcPts val="0"/>
              </a:spcAft>
              <a:buClrTx/>
              <a:buSzTx/>
              <a:tabLst/>
              <a:defRPr/>
            </a:pPr>
            <a:r>
              <a:rPr lang="ja-JP" altLang="en-US" sz="2100" dirty="0">
                <a:solidFill>
                  <a:prstClr val="black"/>
                </a:solidFill>
                <a:latin typeface="游ゴシック" panose="020F0502020204030204"/>
                <a:ea typeface="游ゴシック" panose="020B0400000000000000" pitchFamily="50" charset="-128"/>
              </a:rPr>
              <a:t>・変更者リスト自動印刷　　 　　 　  　</a:t>
            </a:r>
            <a:endParaRPr kumimoji="1" lang="en-US" altLang="ja-JP" sz="2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R="0" lvl="0" algn="l" defTabSz="914400" rtl="0" eaLnBrk="1" fontAlgn="auto" latinLnBrk="0" hangingPunct="1">
              <a:lnSpc>
                <a:spcPct val="90000"/>
              </a:lnSpc>
              <a:spcBef>
                <a:spcPts val="1000"/>
              </a:spcBef>
              <a:spcAft>
                <a:spcPts val="0"/>
              </a:spcAft>
              <a:buClrTx/>
              <a:buSzTx/>
              <a:tabLst/>
              <a:defRPr/>
            </a:pPr>
            <a:endParaRPr lang="en-US" altLang="ja-JP" sz="2400" dirty="0">
              <a:solidFill>
                <a:prstClr val="black"/>
              </a:solidFill>
              <a:latin typeface="游ゴシック" panose="020F0502020204030204"/>
              <a:ea typeface="游ゴシック" panose="020B0400000000000000" pitchFamily="50" charset="-128"/>
            </a:endParaRPr>
          </a:p>
          <a:p>
            <a:pPr marR="0" lvl="0" algn="l" defTabSz="914400" rtl="0" eaLnBrk="1" fontAlgn="auto" latinLnBrk="0" hangingPunct="1">
              <a:lnSpc>
                <a:spcPct val="90000"/>
              </a:lnSpc>
              <a:spcBef>
                <a:spcPts val="1000"/>
              </a:spcBef>
              <a:spcAft>
                <a:spcPts val="0"/>
              </a:spcAft>
              <a:buClrTx/>
              <a:buSzTx/>
              <a:tabLst/>
              <a:defRPr/>
            </a:pPr>
            <a:endParaRPr lang="en-US" altLang="ja-JP" sz="2400" dirty="0">
              <a:solidFill>
                <a:prstClr val="black"/>
              </a:solidFill>
              <a:latin typeface="游ゴシック" panose="020F0502020204030204"/>
              <a:ea typeface="游ゴシック" panose="020B0400000000000000" pitchFamily="50" charset="-128"/>
            </a:endParaRPr>
          </a:p>
          <a:p>
            <a:pPr marR="0" lvl="0" algn="l" defTabSz="914400" rtl="0" eaLnBrk="1" fontAlgn="auto" latinLnBrk="0" hangingPunct="1">
              <a:lnSpc>
                <a:spcPct val="90000"/>
              </a:lnSpc>
              <a:spcBef>
                <a:spcPts val="1000"/>
              </a:spcBef>
              <a:spcAft>
                <a:spcPts val="0"/>
              </a:spcAft>
              <a:buClrTx/>
              <a:buSzTx/>
              <a:tabLst/>
              <a:defRPr/>
            </a:pPr>
            <a:endParaRPr lang="en-US" altLang="ja-JP" sz="2400" noProof="0" dirty="0">
              <a:solidFill>
                <a:prstClr val="black"/>
              </a:solidFill>
              <a:latin typeface="游ゴシック" panose="020F0502020204030204"/>
              <a:ea typeface="游ゴシック" panose="020B0400000000000000" pitchFamily="50" charset="-128"/>
            </a:endParaRPr>
          </a:p>
          <a:p>
            <a:pPr marR="0" lvl="0" algn="l" defTabSz="914400" rtl="0" eaLnBrk="1" fontAlgn="auto" latinLnBrk="0" hangingPunct="1">
              <a:lnSpc>
                <a:spcPct val="90000"/>
              </a:lnSpc>
              <a:spcBef>
                <a:spcPts val="1000"/>
              </a:spcBef>
              <a:spcAft>
                <a:spcPts val="0"/>
              </a:spcAft>
              <a:buClrTx/>
              <a:buSzTx/>
              <a:tabLst/>
              <a:defRPr/>
            </a:pPr>
            <a:endParaRPr lang="en-US" altLang="ja-JP" sz="2400" noProof="0" dirty="0">
              <a:solidFill>
                <a:prstClr val="black"/>
              </a:solidFill>
              <a:latin typeface="游ゴシック" panose="020F0502020204030204"/>
              <a:ea typeface="游ゴシック" panose="020B0400000000000000" pitchFamily="50" charset="-128"/>
            </a:endParaRPr>
          </a:p>
          <a:p>
            <a:pPr marR="0" lvl="0" algn="l" defTabSz="914400" rtl="0" eaLnBrk="1" fontAlgn="auto" latinLnBrk="0" hangingPunct="1">
              <a:lnSpc>
                <a:spcPct val="90000"/>
              </a:lnSpc>
              <a:spcBef>
                <a:spcPts val="1000"/>
              </a:spcBef>
              <a:spcAft>
                <a:spcPts val="0"/>
              </a:spcAft>
              <a:buClrTx/>
              <a:buSzTx/>
              <a:tabLst/>
              <a:defRPr/>
            </a:pPr>
            <a:r>
              <a:rPr kumimoji="1" lang="ja-JP" altLang="en-US" sz="2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・食札自動印刷　　</a:t>
            </a:r>
            <a:endParaRPr lang="en-US" altLang="ja-JP" sz="2400" noProof="0" dirty="0">
              <a:solidFill>
                <a:prstClr val="black"/>
              </a:solidFill>
              <a:latin typeface="游ゴシック" panose="020F0502020204030204"/>
              <a:ea typeface="游ゴシック" panose="020B0400000000000000" pitchFamily="50" charset="-128"/>
            </a:endParaRPr>
          </a:p>
          <a:p>
            <a:pPr marR="0" lvl="0" algn="l" defTabSz="914400" rtl="0" eaLnBrk="1" fontAlgn="auto" latinLnBrk="0" hangingPunct="1">
              <a:lnSpc>
                <a:spcPct val="90000"/>
              </a:lnSpc>
              <a:spcBef>
                <a:spcPts val="1000"/>
              </a:spcBef>
              <a:spcAft>
                <a:spcPts val="0"/>
              </a:spcAft>
              <a:buClrTx/>
              <a:buSzTx/>
              <a:tabLst/>
              <a:defRPr/>
            </a:pPr>
            <a:endParaRPr lang="en-US" altLang="ja-JP" sz="2400" dirty="0">
              <a:solidFill>
                <a:prstClr val="black"/>
              </a:solidFill>
              <a:latin typeface="游ゴシック" panose="020F0502020204030204"/>
              <a:ea typeface="游ゴシック" panose="020B0400000000000000" pitchFamily="50" charset="-128"/>
            </a:endParaRPr>
          </a:p>
          <a:p>
            <a:pPr marR="0" lvl="0" algn="l" defTabSz="914400" rtl="0" eaLnBrk="1" fontAlgn="auto" latinLnBrk="0" hangingPunct="1">
              <a:lnSpc>
                <a:spcPct val="90000"/>
              </a:lnSpc>
              <a:spcBef>
                <a:spcPts val="1000"/>
              </a:spcBef>
              <a:spcAft>
                <a:spcPts val="0"/>
              </a:spcAft>
              <a:buClrTx/>
              <a:buSzTx/>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R="0" lvl="0" algn="l" defTabSz="914400" rtl="0" eaLnBrk="1" fontAlgn="auto" latinLnBrk="0" hangingPunct="1">
              <a:lnSpc>
                <a:spcPct val="90000"/>
              </a:lnSpc>
              <a:spcBef>
                <a:spcPts val="1000"/>
              </a:spcBef>
              <a:spcAft>
                <a:spcPts val="0"/>
              </a:spcAft>
              <a:buClrTx/>
              <a:buSzTx/>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R="0" lvl="0" algn="l" defTabSz="914400" rtl="0" eaLnBrk="1" fontAlgn="auto" latinLnBrk="0" hangingPunct="1">
              <a:lnSpc>
                <a:spcPct val="90000"/>
              </a:lnSpc>
              <a:spcBef>
                <a:spcPts val="1000"/>
              </a:spcBef>
              <a:spcAft>
                <a:spcPts val="0"/>
              </a:spcAft>
              <a:buClrTx/>
              <a:buSzTx/>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nvGrpSpPr>
          <p:cNvPr id="27" name="グループ化 26">
            <a:extLst>
              <a:ext uri="{FF2B5EF4-FFF2-40B4-BE49-F238E27FC236}">
                <a16:creationId xmlns:a16="http://schemas.microsoft.com/office/drawing/2014/main" id="{0B0C9043-F11D-9E46-499A-FC132E9D17F9}"/>
              </a:ext>
            </a:extLst>
          </p:cNvPr>
          <p:cNvGrpSpPr/>
          <p:nvPr/>
        </p:nvGrpSpPr>
        <p:grpSpPr>
          <a:xfrm>
            <a:off x="4914034" y="1695255"/>
            <a:ext cx="2853455" cy="1735678"/>
            <a:chOff x="2806699" y="1490107"/>
            <a:chExt cx="5045037" cy="3131769"/>
          </a:xfrm>
        </p:grpSpPr>
        <p:pic>
          <p:nvPicPr>
            <p:cNvPr id="34" name="図 33">
              <a:extLst>
                <a:ext uri="{FF2B5EF4-FFF2-40B4-BE49-F238E27FC236}">
                  <a16:creationId xmlns:a16="http://schemas.microsoft.com/office/drawing/2014/main" id="{D589564C-30E9-D216-A9D0-7232D3CCFD0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200000">
              <a:off x="3763333" y="533473"/>
              <a:ext cx="3131769" cy="5045037"/>
            </a:xfrm>
            <a:prstGeom prst="rect">
              <a:avLst/>
            </a:prstGeom>
          </p:spPr>
        </p:pic>
        <p:sp>
          <p:nvSpPr>
            <p:cNvPr id="35" name="正方形/長方形 34">
              <a:extLst>
                <a:ext uri="{FF2B5EF4-FFF2-40B4-BE49-F238E27FC236}">
                  <a16:creationId xmlns:a16="http://schemas.microsoft.com/office/drawing/2014/main" id="{5BAD439B-9B39-D121-F44F-84BFE0BFE394}"/>
                </a:ext>
              </a:extLst>
            </p:cNvPr>
            <p:cNvSpPr/>
            <p:nvPr/>
          </p:nvSpPr>
          <p:spPr>
            <a:xfrm>
              <a:off x="3187700" y="2260600"/>
              <a:ext cx="901700" cy="4191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a:extLst>
                <a:ext uri="{FF2B5EF4-FFF2-40B4-BE49-F238E27FC236}">
                  <a16:creationId xmlns:a16="http://schemas.microsoft.com/office/drawing/2014/main" id="{D5382CF7-5D5E-A7DC-E192-B237CAEA151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74921" y="3402546"/>
              <a:ext cx="914479" cy="432854"/>
            </a:xfrm>
            <a:prstGeom prst="rect">
              <a:avLst/>
            </a:prstGeom>
          </p:spPr>
        </p:pic>
        <p:pic>
          <p:nvPicPr>
            <p:cNvPr id="37" name="図 36">
              <a:extLst>
                <a:ext uri="{FF2B5EF4-FFF2-40B4-BE49-F238E27FC236}">
                  <a16:creationId xmlns:a16="http://schemas.microsoft.com/office/drawing/2014/main" id="{446964F5-DB68-51F5-7166-AFE4D8911C1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74921" y="2843746"/>
              <a:ext cx="914479" cy="432854"/>
            </a:xfrm>
            <a:prstGeom prst="rect">
              <a:avLst/>
            </a:prstGeom>
          </p:spPr>
        </p:pic>
        <p:pic>
          <p:nvPicPr>
            <p:cNvPr id="38" name="図 37">
              <a:extLst>
                <a:ext uri="{FF2B5EF4-FFF2-40B4-BE49-F238E27FC236}">
                  <a16:creationId xmlns:a16="http://schemas.microsoft.com/office/drawing/2014/main" id="{E9631328-ECD3-02FD-3EBA-2788346227C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74920" y="3961346"/>
              <a:ext cx="914479" cy="432854"/>
            </a:xfrm>
            <a:prstGeom prst="rect">
              <a:avLst/>
            </a:prstGeom>
          </p:spPr>
        </p:pic>
      </p:grpSp>
      <p:grpSp>
        <p:nvGrpSpPr>
          <p:cNvPr id="28" name="グループ化 27">
            <a:extLst>
              <a:ext uri="{FF2B5EF4-FFF2-40B4-BE49-F238E27FC236}">
                <a16:creationId xmlns:a16="http://schemas.microsoft.com/office/drawing/2014/main" id="{86949627-9738-1365-2A5C-0D4FF8702F10}"/>
              </a:ext>
            </a:extLst>
          </p:cNvPr>
          <p:cNvGrpSpPr/>
          <p:nvPr/>
        </p:nvGrpSpPr>
        <p:grpSpPr>
          <a:xfrm>
            <a:off x="4921819" y="3982035"/>
            <a:ext cx="2456415" cy="1577028"/>
            <a:chOff x="4690469" y="2025357"/>
            <a:chExt cx="2612031" cy="1620710"/>
          </a:xfrm>
        </p:grpSpPr>
        <p:pic>
          <p:nvPicPr>
            <p:cNvPr id="32" name="図 31">
              <a:extLst>
                <a:ext uri="{FF2B5EF4-FFF2-40B4-BE49-F238E27FC236}">
                  <a16:creationId xmlns:a16="http://schemas.microsoft.com/office/drawing/2014/main" id="{14EDD3BF-3AEA-70D2-E3D0-C65287696E4C}"/>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4690469" y="2025357"/>
              <a:ext cx="2612031" cy="1620710"/>
            </a:xfrm>
            <a:prstGeom prst="rect">
              <a:avLst/>
            </a:prstGeom>
          </p:spPr>
        </p:pic>
        <p:pic>
          <p:nvPicPr>
            <p:cNvPr id="33" name="図 32">
              <a:extLst>
                <a:ext uri="{FF2B5EF4-FFF2-40B4-BE49-F238E27FC236}">
                  <a16:creationId xmlns:a16="http://schemas.microsoft.com/office/drawing/2014/main" id="{B4F973F6-2869-2768-4989-863ED7F3979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77703" y="2069807"/>
              <a:ext cx="923097" cy="184443"/>
            </a:xfrm>
            <a:prstGeom prst="rect">
              <a:avLst/>
            </a:prstGeom>
          </p:spPr>
        </p:pic>
      </p:grpSp>
      <p:sp>
        <p:nvSpPr>
          <p:cNvPr id="19" name="コンテンツ プレースホルダー 2">
            <a:extLst>
              <a:ext uri="{FF2B5EF4-FFF2-40B4-BE49-F238E27FC236}">
                <a16:creationId xmlns:a16="http://schemas.microsoft.com/office/drawing/2014/main" id="{FCE3CB41-5166-4BAE-BC65-9AA7DAAC77A4}"/>
              </a:ext>
            </a:extLst>
          </p:cNvPr>
          <p:cNvSpPr txBox="1">
            <a:spLocks/>
          </p:cNvSpPr>
          <p:nvPr/>
        </p:nvSpPr>
        <p:spPr>
          <a:xfrm>
            <a:off x="8279068" y="1039372"/>
            <a:ext cx="3060323" cy="461917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sz="1000" b="1" u="sng" dirty="0"/>
          </a:p>
          <a:p>
            <a:r>
              <a:rPr lang="ja-JP" altLang="en-US" b="1" dirty="0"/>
              <a:t>作成時間の短縮→</a:t>
            </a:r>
            <a:endParaRPr lang="en-US" altLang="ja-JP" b="1" dirty="0"/>
          </a:p>
          <a:p>
            <a:pPr marL="0" indent="0">
              <a:buNone/>
            </a:pPr>
            <a:r>
              <a:rPr lang="en-US" altLang="ja-JP" b="1" dirty="0">
                <a:solidFill>
                  <a:srgbClr val="FF0000"/>
                </a:solidFill>
              </a:rPr>
              <a:t>  </a:t>
            </a:r>
            <a:r>
              <a:rPr lang="ja-JP" altLang="en-US" b="1" u="sng" dirty="0">
                <a:solidFill>
                  <a:srgbClr val="FF0000"/>
                </a:solidFill>
              </a:rPr>
              <a:t>患者</a:t>
            </a:r>
            <a:r>
              <a:rPr lang="en-US" altLang="ja-JP" b="1" u="sng" dirty="0">
                <a:solidFill>
                  <a:srgbClr val="FF0000"/>
                </a:solidFill>
              </a:rPr>
              <a:t>1</a:t>
            </a:r>
            <a:r>
              <a:rPr lang="ja-JP" altLang="en-US" b="1" u="sng" dirty="0">
                <a:solidFill>
                  <a:srgbClr val="FF0000"/>
                </a:solidFill>
              </a:rPr>
              <a:t>人当たりの</a:t>
            </a:r>
            <a:endParaRPr lang="en-US" altLang="ja-JP" b="1" u="sng" dirty="0">
              <a:solidFill>
                <a:srgbClr val="FF0000"/>
              </a:solidFill>
            </a:endParaRPr>
          </a:p>
          <a:p>
            <a:pPr marL="0" indent="0">
              <a:buNone/>
            </a:pPr>
            <a:r>
              <a:rPr lang="ja-JP" altLang="en-US" b="1" dirty="0">
                <a:solidFill>
                  <a:srgbClr val="FF0000"/>
                </a:solidFill>
              </a:rPr>
              <a:t>  </a:t>
            </a:r>
            <a:r>
              <a:rPr lang="ja-JP" altLang="en-US" b="1" u="sng" dirty="0">
                <a:solidFill>
                  <a:srgbClr val="FF0000"/>
                </a:solidFill>
              </a:rPr>
              <a:t>作業量が半減</a:t>
            </a:r>
            <a:endParaRPr lang="en-US" altLang="ja-JP" b="1" u="sng" dirty="0">
              <a:solidFill>
                <a:srgbClr val="FF0000"/>
              </a:solidFill>
            </a:endParaRPr>
          </a:p>
          <a:p>
            <a:pPr marL="0" indent="0">
              <a:buNone/>
            </a:pPr>
            <a:endParaRPr lang="en-US" altLang="ja-JP" b="1" u="sng" dirty="0">
              <a:solidFill>
                <a:srgbClr val="FF0000"/>
              </a:solidFill>
            </a:endParaRPr>
          </a:p>
          <a:p>
            <a:r>
              <a:rPr lang="ja-JP" altLang="en-US" b="1" dirty="0"/>
              <a:t>工数の減少→</a:t>
            </a:r>
            <a:endParaRPr lang="en-US" altLang="ja-JP" b="1" dirty="0"/>
          </a:p>
          <a:p>
            <a:pPr marL="0" indent="0">
              <a:buNone/>
            </a:pPr>
            <a:r>
              <a:rPr lang="ja-JP" altLang="en-US" b="1" dirty="0">
                <a:solidFill>
                  <a:srgbClr val="FF0000"/>
                </a:solidFill>
              </a:rPr>
              <a:t>  </a:t>
            </a:r>
            <a:r>
              <a:rPr lang="ja-JP" altLang="en-US" b="1" u="sng" dirty="0">
                <a:solidFill>
                  <a:srgbClr val="FF0000"/>
                </a:solidFill>
              </a:rPr>
              <a:t>無駄な作業の削減</a:t>
            </a:r>
            <a:endParaRPr lang="en-US" altLang="ja-JP" b="1" u="sng" dirty="0">
              <a:solidFill>
                <a:srgbClr val="FF0000"/>
              </a:solidFill>
            </a:endParaRPr>
          </a:p>
          <a:p>
            <a:pPr marL="0" indent="0">
              <a:buNone/>
            </a:pPr>
            <a:endParaRPr lang="en-US" altLang="ja-JP" b="1" u="sng" dirty="0">
              <a:solidFill>
                <a:srgbClr val="FF0000"/>
              </a:solidFill>
            </a:endParaRPr>
          </a:p>
          <a:p>
            <a:r>
              <a:rPr lang="ja-JP" altLang="en-US" b="1" dirty="0"/>
              <a:t>手書きの減少→</a:t>
            </a:r>
            <a:endParaRPr lang="en-US" altLang="ja-JP" b="1" dirty="0"/>
          </a:p>
          <a:p>
            <a:pPr marL="0" indent="0">
              <a:buNone/>
            </a:pPr>
            <a:r>
              <a:rPr lang="ja-JP" altLang="en-US" b="1" dirty="0">
                <a:solidFill>
                  <a:srgbClr val="FF0000"/>
                </a:solidFill>
              </a:rPr>
              <a:t>  </a:t>
            </a:r>
            <a:r>
              <a:rPr lang="ja-JP" altLang="en-US" b="1" u="sng" dirty="0">
                <a:solidFill>
                  <a:srgbClr val="FF0000"/>
                </a:solidFill>
              </a:rPr>
              <a:t>ヒューマンエラー</a:t>
            </a:r>
            <a:endParaRPr lang="en-US" altLang="ja-JP" b="1" u="sng" dirty="0">
              <a:solidFill>
                <a:srgbClr val="FF0000"/>
              </a:solidFill>
            </a:endParaRPr>
          </a:p>
          <a:p>
            <a:pPr marL="0" indent="0">
              <a:buNone/>
            </a:pPr>
            <a:r>
              <a:rPr lang="ja-JP" altLang="en-US" b="1" dirty="0">
                <a:solidFill>
                  <a:srgbClr val="FF0000"/>
                </a:solidFill>
              </a:rPr>
              <a:t>  の</a:t>
            </a:r>
            <a:r>
              <a:rPr lang="ja-JP" altLang="en-US" b="1" u="sng" dirty="0">
                <a:solidFill>
                  <a:srgbClr val="FF0000"/>
                </a:solidFill>
              </a:rPr>
              <a:t>減少</a:t>
            </a:r>
            <a:endParaRPr lang="en-US" altLang="ja-JP" b="1" u="sng" dirty="0">
              <a:solidFill>
                <a:srgbClr val="FF0000"/>
              </a:solidFill>
            </a:endParaRPr>
          </a:p>
          <a:p>
            <a:pPr marL="0" indent="0">
              <a:buNone/>
            </a:pPr>
            <a:endParaRPr lang="en-US" altLang="ja-JP" b="1" u="sng" dirty="0">
              <a:solidFill>
                <a:srgbClr val="FF0000"/>
              </a:solidFill>
            </a:endParaRPr>
          </a:p>
          <a:p>
            <a:pPr marL="0" indent="0">
              <a:buNone/>
            </a:pPr>
            <a:endParaRPr lang="en-US" altLang="ja-JP" b="1" u="sng" dirty="0">
              <a:solidFill>
                <a:srgbClr val="FF0000"/>
              </a:solidFill>
            </a:endParaRPr>
          </a:p>
          <a:p>
            <a:endParaRPr lang="en-US" altLang="ja-JP" sz="1000" b="1" u="sng" dirty="0"/>
          </a:p>
          <a:p>
            <a:endParaRPr lang="ja-JP" altLang="en-US" dirty="0"/>
          </a:p>
        </p:txBody>
      </p:sp>
      <p:pic>
        <p:nvPicPr>
          <p:cNvPr id="9" name="図 8">
            <a:extLst>
              <a:ext uri="{FF2B5EF4-FFF2-40B4-BE49-F238E27FC236}">
                <a16:creationId xmlns:a16="http://schemas.microsoft.com/office/drawing/2014/main" id="{0578C09E-FA89-D19D-B79C-BC5871876C68}"/>
              </a:ext>
            </a:extLst>
          </p:cNvPr>
          <p:cNvPicPr>
            <a:picLocks noChangeAspect="1"/>
          </p:cNvPicPr>
          <p:nvPr/>
        </p:nvPicPr>
        <p:blipFill>
          <a:blip r:embed="rId10"/>
          <a:stretch>
            <a:fillRect/>
          </a:stretch>
        </p:blipFill>
        <p:spPr>
          <a:xfrm>
            <a:off x="3771233" y="2581139"/>
            <a:ext cx="1092668" cy="1207328"/>
          </a:xfrm>
          <a:prstGeom prst="rect">
            <a:avLst/>
          </a:prstGeom>
        </p:spPr>
      </p:pic>
    </p:spTree>
    <p:extLst>
      <p:ext uri="{BB962C8B-B14F-4D97-AF65-F5344CB8AC3E}">
        <p14:creationId xmlns:p14="http://schemas.microsoft.com/office/powerpoint/2010/main" val="389255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4062692E-2134-B734-08D5-782257F200D7}"/>
              </a:ext>
            </a:extLst>
          </p:cNvPr>
          <p:cNvSpPr txBox="1">
            <a:spLocks/>
          </p:cNvSpPr>
          <p:nvPr/>
        </p:nvSpPr>
        <p:spPr>
          <a:xfrm>
            <a:off x="0" y="1"/>
            <a:ext cx="2044700" cy="622298"/>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取り組み</a:t>
            </a:r>
          </a:p>
        </p:txBody>
      </p:sp>
      <p:sp>
        <p:nvSpPr>
          <p:cNvPr id="5" name="コンテンツ プレースホルダー 2">
            <a:extLst>
              <a:ext uri="{FF2B5EF4-FFF2-40B4-BE49-F238E27FC236}">
                <a16:creationId xmlns:a16="http://schemas.microsoft.com/office/drawing/2014/main" id="{ECBA8230-368B-41B6-C65F-0FBE812B5799}"/>
              </a:ext>
            </a:extLst>
          </p:cNvPr>
          <p:cNvSpPr>
            <a:spLocks noGrp="1"/>
          </p:cNvSpPr>
          <p:nvPr>
            <p:ph idx="1"/>
          </p:nvPr>
        </p:nvSpPr>
        <p:spPr>
          <a:xfrm>
            <a:off x="268482" y="749300"/>
            <a:ext cx="3770118" cy="515021"/>
          </a:xfrm>
        </p:spPr>
        <p:txBody>
          <a:bodyPr>
            <a:normAutofit/>
          </a:bodyPr>
          <a:lstStyle/>
          <a:p>
            <a:r>
              <a:rPr lang="ja-JP" altLang="en-US" sz="2400" dirty="0"/>
              <a:t>栄養管理書類の書式改訂</a:t>
            </a:r>
            <a:endParaRPr lang="en-US" altLang="ja-JP" sz="800" dirty="0"/>
          </a:p>
          <a:p>
            <a:endParaRPr lang="en-US" altLang="ja-JP" sz="2400" dirty="0"/>
          </a:p>
          <a:p>
            <a:endParaRPr lang="en-US" altLang="ja-JP" sz="2400" dirty="0"/>
          </a:p>
        </p:txBody>
      </p:sp>
      <p:sp>
        <p:nvSpPr>
          <p:cNvPr id="9" name="コンテンツ プレースホルダー 2">
            <a:extLst>
              <a:ext uri="{FF2B5EF4-FFF2-40B4-BE49-F238E27FC236}">
                <a16:creationId xmlns:a16="http://schemas.microsoft.com/office/drawing/2014/main" id="{61D85D4C-9027-67FD-2AD5-B0BB6C1B705C}"/>
              </a:ext>
            </a:extLst>
          </p:cNvPr>
          <p:cNvSpPr txBox="1">
            <a:spLocks/>
          </p:cNvSpPr>
          <p:nvPr/>
        </p:nvSpPr>
        <p:spPr>
          <a:xfrm>
            <a:off x="5724525" y="4318003"/>
            <a:ext cx="6019800" cy="10398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b="1" dirty="0"/>
              <a:t>作成枚数が</a:t>
            </a:r>
            <a:r>
              <a:rPr lang="en-US" altLang="ja-JP" b="1" dirty="0"/>
              <a:t>3</a:t>
            </a:r>
            <a:r>
              <a:rPr lang="ja-JP" altLang="en-US" b="1" dirty="0"/>
              <a:t>枚から</a:t>
            </a:r>
            <a:r>
              <a:rPr lang="en-US" altLang="ja-JP" b="1" dirty="0"/>
              <a:t>2</a:t>
            </a:r>
            <a:r>
              <a:rPr lang="ja-JP" altLang="en-US" b="1" dirty="0"/>
              <a:t>枚に減少→</a:t>
            </a:r>
            <a:endParaRPr lang="en-US" altLang="ja-JP" b="1" dirty="0"/>
          </a:p>
          <a:p>
            <a:pPr marL="0" indent="0">
              <a:buNone/>
            </a:pPr>
            <a:r>
              <a:rPr lang="ja-JP" altLang="en-US" dirty="0">
                <a:solidFill>
                  <a:srgbClr val="FF0000"/>
                </a:solidFill>
              </a:rPr>
              <a:t>  </a:t>
            </a:r>
            <a:r>
              <a:rPr lang="ja-JP" altLang="en-US" b="1" u="sng" dirty="0">
                <a:solidFill>
                  <a:srgbClr val="FF0000"/>
                </a:solidFill>
              </a:rPr>
              <a:t>作業量の削減</a:t>
            </a:r>
            <a:endParaRPr lang="en-US" altLang="ja-JP" b="1" u="sng" dirty="0">
              <a:solidFill>
                <a:srgbClr val="FF0000"/>
              </a:solidFill>
            </a:endParaRPr>
          </a:p>
          <a:p>
            <a:endParaRPr lang="en-US" altLang="ja-JP" sz="1000" b="1" u="sng" dirty="0"/>
          </a:p>
          <a:p>
            <a:pPr marL="0" indent="0">
              <a:buNone/>
            </a:pPr>
            <a:endParaRPr lang="ja-JP" altLang="en-US" dirty="0"/>
          </a:p>
        </p:txBody>
      </p:sp>
      <p:sp>
        <p:nvSpPr>
          <p:cNvPr id="6" name="四角形: 角を丸くする 5">
            <a:extLst>
              <a:ext uri="{FF2B5EF4-FFF2-40B4-BE49-F238E27FC236}">
                <a16:creationId xmlns:a16="http://schemas.microsoft.com/office/drawing/2014/main" id="{E66F1151-530C-348B-6FBA-E6CAD97800A2}"/>
              </a:ext>
            </a:extLst>
          </p:cNvPr>
          <p:cNvSpPr/>
          <p:nvPr/>
        </p:nvSpPr>
        <p:spPr>
          <a:xfrm>
            <a:off x="88900" y="1193800"/>
            <a:ext cx="5213350" cy="4038600"/>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ja-JP" altLang="en-US" b="1" dirty="0">
                <a:solidFill>
                  <a:schemeClr val="tx1"/>
                </a:solidFill>
              </a:rPr>
              <a:t>①電子カルテから患者情報を収集しメモ</a:t>
            </a:r>
            <a:endParaRPr lang="en-US" altLang="ja-JP" sz="300" b="1" dirty="0">
              <a:solidFill>
                <a:schemeClr val="tx1"/>
              </a:solidFill>
            </a:endParaRPr>
          </a:p>
          <a:p>
            <a:endParaRPr lang="en-US" altLang="ja-JP" sz="1000" b="1" dirty="0">
              <a:solidFill>
                <a:schemeClr val="tx1"/>
              </a:solidFill>
            </a:endParaRPr>
          </a:p>
          <a:p>
            <a:r>
              <a:rPr lang="ja-JP" altLang="en-US" b="1" dirty="0">
                <a:solidFill>
                  <a:schemeClr val="tx1"/>
                </a:solidFill>
              </a:rPr>
              <a:t>②給食システムに患者登録を行う</a:t>
            </a:r>
            <a:endParaRPr lang="en-US" altLang="ja-JP" sz="300" b="1" dirty="0">
              <a:solidFill>
                <a:schemeClr val="tx1"/>
              </a:solidFill>
            </a:endParaRPr>
          </a:p>
          <a:p>
            <a:endParaRPr lang="en-US" altLang="ja-JP" sz="1000" b="1" dirty="0">
              <a:solidFill>
                <a:schemeClr val="tx1"/>
              </a:solidFill>
            </a:endParaRPr>
          </a:p>
          <a:p>
            <a:r>
              <a:rPr lang="ja-JP" altLang="en-US" b="1" dirty="0">
                <a:solidFill>
                  <a:schemeClr val="tx1"/>
                </a:solidFill>
              </a:rPr>
              <a:t>③</a:t>
            </a:r>
            <a:r>
              <a:rPr lang="ja-JP" altLang="en-US" b="1" dirty="0">
                <a:solidFill>
                  <a:srgbClr val="00B0F0"/>
                </a:solidFill>
              </a:rPr>
              <a:t>栄養スクリーニング</a:t>
            </a:r>
            <a:r>
              <a:rPr lang="ja-JP" altLang="en-US" b="1" dirty="0">
                <a:solidFill>
                  <a:schemeClr val="tx1"/>
                </a:solidFill>
              </a:rPr>
              <a:t>作成</a:t>
            </a:r>
            <a:endParaRPr lang="en-US" altLang="ja-JP" sz="300" b="1" dirty="0">
              <a:solidFill>
                <a:schemeClr val="tx1"/>
              </a:solidFill>
            </a:endParaRPr>
          </a:p>
          <a:p>
            <a:endParaRPr lang="en-US" altLang="ja-JP" sz="1000" b="1" dirty="0">
              <a:solidFill>
                <a:schemeClr val="tx1"/>
              </a:solidFill>
            </a:endParaRPr>
          </a:p>
          <a:p>
            <a:r>
              <a:rPr lang="ja-JP" altLang="en-US" b="1" dirty="0">
                <a:solidFill>
                  <a:schemeClr val="tx1"/>
                </a:solidFill>
              </a:rPr>
              <a:t>④</a:t>
            </a:r>
            <a:r>
              <a:rPr lang="ja-JP" altLang="en-US" b="1" dirty="0">
                <a:solidFill>
                  <a:srgbClr val="00B0F0"/>
                </a:solidFill>
              </a:rPr>
              <a:t>栄養管理計画書</a:t>
            </a:r>
            <a:r>
              <a:rPr lang="ja-JP" altLang="en-US" b="1" dirty="0">
                <a:solidFill>
                  <a:schemeClr val="tx1"/>
                </a:solidFill>
              </a:rPr>
              <a:t>作成</a:t>
            </a:r>
            <a:endParaRPr kumimoji="1" lang="en-US" altLang="ja-JP" b="1" dirty="0">
              <a:solidFill>
                <a:schemeClr val="tx1"/>
              </a:solidFill>
            </a:endParaRPr>
          </a:p>
          <a:p>
            <a:endParaRPr lang="en-US" altLang="ja-JP" sz="1000" b="1" dirty="0">
              <a:solidFill>
                <a:schemeClr val="tx1"/>
              </a:solidFill>
            </a:endParaRPr>
          </a:p>
          <a:p>
            <a:r>
              <a:rPr lang="ja-JP" altLang="en-US" b="1" dirty="0">
                <a:solidFill>
                  <a:schemeClr val="tx1"/>
                </a:solidFill>
              </a:rPr>
              <a:t>⑤印刷</a:t>
            </a:r>
            <a:endParaRPr lang="en-US" altLang="ja-JP" sz="300" b="1" dirty="0">
              <a:solidFill>
                <a:schemeClr val="tx1"/>
              </a:solidFill>
            </a:endParaRPr>
          </a:p>
          <a:p>
            <a:endParaRPr lang="en-US" altLang="ja-JP" sz="1000" b="1" dirty="0">
              <a:solidFill>
                <a:schemeClr val="tx1"/>
              </a:solidFill>
            </a:endParaRPr>
          </a:p>
          <a:p>
            <a:r>
              <a:rPr lang="ja-JP" altLang="en-US" b="1" dirty="0">
                <a:solidFill>
                  <a:schemeClr val="tx1"/>
                </a:solidFill>
              </a:rPr>
              <a:t>⑥病棟へ押印依頼</a:t>
            </a:r>
            <a:endParaRPr lang="en-US" altLang="ja-JP" sz="300" b="1" dirty="0">
              <a:solidFill>
                <a:schemeClr val="tx1"/>
              </a:solidFill>
            </a:endParaRPr>
          </a:p>
          <a:p>
            <a:endParaRPr lang="en-US" altLang="ja-JP" sz="1000" b="1" dirty="0">
              <a:solidFill>
                <a:schemeClr val="tx1"/>
              </a:solidFill>
            </a:endParaRPr>
          </a:p>
          <a:p>
            <a:r>
              <a:rPr lang="ja-JP" altLang="en-US" b="1" dirty="0">
                <a:solidFill>
                  <a:schemeClr val="tx1"/>
                </a:solidFill>
              </a:rPr>
              <a:t>⑦印鑑を確認したら栄養課にて保管</a:t>
            </a:r>
            <a:endParaRPr lang="en-US" altLang="ja-JP" b="1" dirty="0">
              <a:solidFill>
                <a:schemeClr val="tx1"/>
              </a:solidFill>
            </a:endParaRPr>
          </a:p>
          <a:p>
            <a:endParaRPr lang="en-US" altLang="ja-JP" sz="1000" b="1" dirty="0">
              <a:solidFill>
                <a:schemeClr val="tx1"/>
              </a:solidFill>
            </a:endParaRPr>
          </a:p>
          <a:p>
            <a:r>
              <a:rPr lang="ja-JP" altLang="en-US" b="1" dirty="0">
                <a:solidFill>
                  <a:schemeClr val="tx1"/>
                </a:solidFill>
              </a:rPr>
              <a:t>⑧週</a:t>
            </a:r>
            <a:r>
              <a:rPr lang="en-US" altLang="ja-JP" b="1" dirty="0">
                <a:solidFill>
                  <a:schemeClr val="tx1"/>
                </a:solidFill>
              </a:rPr>
              <a:t>1</a:t>
            </a:r>
            <a:r>
              <a:rPr lang="ja-JP" altLang="en-US" b="1" dirty="0">
                <a:solidFill>
                  <a:schemeClr val="tx1"/>
                </a:solidFill>
              </a:rPr>
              <a:t>回</a:t>
            </a:r>
            <a:r>
              <a:rPr lang="ja-JP" altLang="en-US" b="1" dirty="0">
                <a:solidFill>
                  <a:srgbClr val="00B0F0"/>
                </a:solidFill>
              </a:rPr>
              <a:t>再評価</a:t>
            </a:r>
            <a:r>
              <a:rPr lang="ja-JP" altLang="en-US" b="1" dirty="0">
                <a:solidFill>
                  <a:schemeClr val="tx1"/>
                </a:solidFill>
              </a:rPr>
              <a:t>作成（</a:t>
            </a:r>
            <a:r>
              <a:rPr lang="en-US" altLang="ja-JP" b="1" dirty="0">
                <a:solidFill>
                  <a:schemeClr val="tx1"/>
                </a:solidFill>
              </a:rPr>
              <a:t>4</a:t>
            </a:r>
            <a:r>
              <a:rPr lang="ja-JP" altLang="en-US" b="1" dirty="0">
                <a:solidFill>
                  <a:schemeClr val="tx1"/>
                </a:solidFill>
              </a:rPr>
              <a:t>回に</a:t>
            </a:r>
            <a:r>
              <a:rPr lang="en-US" altLang="ja-JP" b="1" dirty="0">
                <a:solidFill>
                  <a:schemeClr val="tx1"/>
                </a:solidFill>
              </a:rPr>
              <a:t>1</a:t>
            </a:r>
            <a:r>
              <a:rPr lang="ja-JP" altLang="en-US" b="1" dirty="0">
                <a:solidFill>
                  <a:schemeClr val="tx1"/>
                </a:solidFill>
              </a:rPr>
              <a:t>回印刷・保管）</a:t>
            </a:r>
            <a:endParaRPr lang="en-US" altLang="ja-JP" b="1" dirty="0">
              <a:solidFill>
                <a:schemeClr val="tx1"/>
              </a:solidFill>
            </a:endParaRPr>
          </a:p>
        </p:txBody>
      </p:sp>
      <p:sp>
        <p:nvSpPr>
          <p:cNvPr id="7" name="四角形: 角を丸くする 6">
            <a:extLst>
              <a:ext uri="{FF2B5EF4-FFF2-40B4-BE49-F238E27FC236}">
                <a16:creationId xmlns:a16="http://schemas.microsoft.com/office/drawing/2014/main" id="{FFACC0C9-D773-8931-7E7C-454513AFBA4E}"/>
              </a:ext>
            </a:extLst>
          </p:cNvPr>
          <p:cNvSpPr/>
          <p:nvPr/>
        </p:nvSpPr>
        <p:spPr>
          <a:xfrm>
            <a:off x="6292850" y="1193800"/>
            <a:ext cx="4883150" cy="2374899"/>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kumimoji="1" lang="ja-JP" altLang="en-US" b="1" dirty="0">
                <a:solidFill>
                  <a:schemeClr val="tx1"/>
                </a:solidFill>
              </a:rPr>
              <a:t>①電子カルテ内で</a:t>
            </a:r>
            <a:r>
              <a:rPr lang="ja-JP" altLang="en-US" b="1" dirty="0">
                <a:solidFill>
                  <a:srgbClr val="00B0F0"/>
                </a:solidFill>
              </a:rPr>
              <a:t>栄養管理計画書</a:t>
            </a:r>
            <a:r>
              <a:rPr kumimoji="1" lang="ja-JP" altLang="en-US" b="1" dirty="0">
                <a:solidFill>
                  <a:schemeClr val="tx1"/>
                </a:solidFill>
              </a:rPr>
              <a:t>作成</a:t>
            </a:r>
            <a:endParaRPr lang="en-US" altLang="ja-JP" sz="300" b="1" dirty="0">
              <a:solidFill>
                <a:schemeClr val="tx1"/>
              </a:solidFill>
            </a:endParaRPr>
          </a:p>
          <a:p>
            <a:r>
              <a:rPr lang="ja-JP" altLang="en-US" b="1" dirty="0">
                <a:solidFill>
                  <a:schemeClr val="tx1"/>
                </a:solidFill>
              </a:rPr>
              <a:t>（計画書内に栄養スクリーニング挿入）</a:t>
            </a:r>
            <a:endParaRPr lang="en-US" altLang="ja-JP" sz="300" b="1" dirty="0">
              <a:solidFill>
                <a:schemeClr val="tx1"/>
              </a:solidFill>
            </a:endParaRPr>
          </a:p>
          <a:p>
            <a:endParaRPr kumimoji="1" lang="en-US" altLang="ja-JP" sz="1200" b="1" dirty="0">
              <a:solidFill>
                <a:schemeClr val="tx1"/>
              </a:solidFill>
            </a:endParaRPr>
          </a:p>
          <a:p>
            <a:r>
              <a:rPr lang="ja-JP" altLang="en-US" b="1" dirty="0">
                <a:solidFill>
                  <a:schemeClr val="tx1"/>
                </a:solidFill>
              </a:rPr>
              <a:t>②保存</a:t>
            </a:r>
            <a:endParaRPr lang="en-US" altLang="ja-JP" sz="300" b="1" dirty="0">
              <a:solidFill>
                <a:schemeClr val="tx1"/>
              </a:solidFill>
            </a:endParaRPr>
          </a:p>
          <a:p>
            <a:endParaRPr lang="en-US" altLang="ja-JP" sz="1200" b="1" dirty="0">
              <a:solidFill>
                <a:schemeClr val="tx1"/>
              </a:solidFill>
            </a:endParaRPr>
          </a:p>
          <a:p>
            <a:r>
              <a:rPr lang="ja-JP" altLang="en-US" b="1" dirty="0">
                <a:solidFill>
                  <a:schemeClr val="tx1"/>
                </a:solidFill>
              </a:rPr>
              <a:t>③週</a:t>
            </a:r>
            <a:r>
              <a:rPr lang="en-US" altLang="ja-JP" b="1" dirty="0">
                <a:solidFill>
                  <a:schemeClr val="tx1"/>
                </a:solidFill>
              </a:rPr>
              <a:t>1</a:t>
            </a:r>
            <a:r>
              <a:rPr lang="ja-JP" altLang="en-US" b="1" dirty="0">
                <a:solidFill>
                  <a:schemeClr val="tx1"/>
                </a:solidFill>
              </a:rPr>
              <a:t>回</a:t>
            </a:r>
            <a:r>
              <a:rPr lang="ja-JP" altLang="en-US" b="1" dirty="0">
                <a:solidFill>
                  <a:srgbClr val="00B0F0"/>
                </a:solidFill>
              </a:rPr>
              <a:t>再評価</a:t>
            </a:r>
            <a:r>
              <a:rPr lang="ja-JP" altLang="en-US" b="1" dirty="0">
                <a:solidFill>
                  <a:schemeClr val="tx1"/>
                </a:solidFill>
              </a:rPr>
              <a:t>作成</a:t>
            </a:r>
            <a:endParaRPr kumimoji="1" lang="en-US" altLang="ja-JP" b="1" dirty="0">
              <a:solidFill>
                <a:schemeClr val="tx1"/>
              </a:solidFill>
            </a:endParaRPr>
          </a:p>
        </p:txBody>
      </p:sp>
      <p:sp>
        <p:nvSpPr>
          <p:cNvPr id="10" name="矢印: 下 9">
            <a:extLst>
              <a:ext uri="{FF2B5EF4-FFF2-40B4-BE49-F238E27FC236}">
                <a16:creationId xmlns:a16="http://schemas.microsoft.com/office/drawing/2014/main" id="{2FE9AB53-A5DE-F5B1-3DC8-B161345C12C4}"/>
              </a:ext>
            </a:extLst>
          </p:cNvPr>
          <p:cNvSpPr/>
          <p:nvPr/>
        </p:nvSpPr>
        <p:spPr>
          <a:xfrm rot="16200000">
            <a:off x="5141912" y="1561308"/>
            <a:ext cx="1311276" cy="1439860"/>
          </a:xfrm>
          <a:prstGeom prst="downArrow">
            <a:avLst>
              <a:gd name="adj1" fmla="val 50000"/>
              <a:gd name="adj2" fmla="val 5071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87732728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4359</TotalTime>
  <Words>2681</Words>
  <Application>Microsoft Office PowerPoint</Application>
  <PresentationFormat>ワイド画面</PresentationFormat>
  <Paragraphs>321</Paragraphs>
  <Slides>15</Slides>
  <Notes>15</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游ゴシック</vt:lpstr>
      <vt:lpstr>游ゴシック Light</vt:lpstr>
      <vt:lpstr>Arial</vt:lpstr>
      <vt:lpstr>Arial Black</vt:lpstr>
      <vt:lpstr>Office テーマ</vt:lpstr>
      <vt:lpstr>栄養課業務の効率化による業務負担改善への取り組み</vt:lpstr>
      <vt:lpstr>当院について</vt:lpstr>
      <vt:lpstr>栄養課について</vt:lpstr>
      <vt:lpstr>業務量（雑務）が多く、働きにくい環境</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結果・考察</vt:lpstr>
      <vt:lpstr>PowerPoint プレゼンテーション</vt:lpstr>
      <vt:lpstr>PowerPoint プレゼンテーション</vt:lpstr>
      <vt:lpstr>PowerPoint プレゼンテーション</vt:lpstr>
      <vt:lpstr>PowerPoint プレゼンテーション</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新規栄養剤の導入報告</dc:title>
  <dc:creator>user</dc:creator>
  <cp:lastModifiedBy>user</cp:lastModifiedBy>
  <cp:revision>91</cp:revision>
  <cp:lastPrinted>2024-09-19T00:35:28Z</cp:lastPrinted>
  <dcterms:created xsi:type="dcterms:W3CDTF">2024-04-27T03:23:16Z</dcterms:created>
  <dcterms:modified xsi:type="dcterms:W3CDTF">2025-07-05T00:05:23Z</dcterms:modified>
</cp:coreProperties>
</file>